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853" r:id="rId2"/>
    <p:sldId id="1205" r:id="rId3"/>
    <p:sldId id="1133" r:id="rId4"/>
    <p:sldId id="1134" r:id="rId5"/>
    <p:sldId id="1135" r:id="rId6"/>
    <p:sldId id="1136" r:id="rId7"/>
    <p:sldId id="1138" r:id="rId8"/>
    <p:sldId id="1139" r:id="rId9"/>
    <p:sldId id="1154" r:id="rId10"/>
    <p:sldId id="1141" r:id="rId11"/>
    <p:sldId id="1142" r:id="rId12"/>
    <p:sldId id="1144" r:id="rId13"/>
    <p:sldId id="1143" r:id="rId14"/>
    <p:sldId id="1145" r:id="rId15"/>
    <p:sldId id="1146" r:id="rId16"/>
    <p:sldId id="1147" r:id="rId17"/>
    <p:sldId id="1148" r:id="rId18"/>
    <p:sldId id="1149" r:id="rId19"/>
    <p:sldId id="1150" r:id="rId20"/>
    <p:sldId id="1151" r:id="rId21"/>
    <p:sldId id="1152" r:id="rId22"/>
    <p:sldId id="1155" r:id="rId23"/>
    <p:sldId id="1156" r:id="rId24"/>
    <p:sldId id="1157" r:id="rId25"/>
    <p:sldId id="1158" r:id="rId26"/>
    <p:sldId id="1159" r:id="rId27"/>
    <p:sldId id="1160" r:id="rId28"/>
    <p:sldId id="1161" r:id="rId29"/>
    <p:sldId id="1162" r:id="rId30"/>
    <p:sldId id="1163" r:id="rId31"/>
    <p:sldId id="1164" r:id="rId32"/>
    <p:sldId id="1165" r:id="rId33"/>
    <p:sldId id="1166" r:id="rId34"/>
    <p:sldId id="1167" r:id="rId35"/>
    <p:sldId id="1168" r:id="rId36"/>
    <p:sldId id="1169" r:id="rId37"/>
    <p:sldId id="1170" r:id="rId38"/>
    <p:sldId id="1171" r:id="rId39"/>
    <p:sldId id="1172" r:id="rId40"/>
    <p:sldId id="1173" r:id="rId41"/>
    <p:sldId id="1174" r:id="rId42"/>
    <p:sldId id="1175" r:id="rId43"/>
    <p:sldId id="1176" r:id="rId44"/>
    <p:sldId id="1177" r:id="rId45"/>
    <p:sldId id="1178" r:id="rId46"/>
    <p:sldId id="1179" r:id="rId47"/>
    <p:sldId id="1180" r:id="rId48"/>
    <p:sldId id="1181" r:id="rId49"/>
    <p:sldId id="1182" r:id="rId50"/>
    <p:sldId id="1183" r:id="rId51"/>
    <p:sldId id="1184" r:id="rId52"/>
    <p:sldId id="1185" r:id="rId53"/>
    <p:sldId id="1186" r:id="rId54"/>
    <p:sldId id="1187" r:id="rId55"/>
    <p:sldId id="1188" r:id="rId56"/>
    <p:sldId id="1189" r:id="rId57"/>
    <p:sldId id="1190" r:id="rId58"/>
    <p:sldId id="1191" r:id="rId59"/>
    <p:sldId id="1192" r:id="rId60"/>
    <p:sldId id="1193" r:id="rId61"/>
    <p:sldId id="1194" r:id="rId62"/>
    <p:sldId id="1195" r:id="rId63"/>
    <p:sldId id="1196" r:id="rId64"/>
    <p:sldId id="1197" r:id="rId65"/>
    <p:sldId id="1198" r:id="rId66"/>
    <p:sldId id="1199" r:id="rId67"/>
    <p:sldId id="1201" r:id="rId68"/>
    <p:sldId id="1202" r:id="rId69"/>
    <p:sldId id="1203" r:id="rId70"/>
    <p:sldId id="1204" r:id="rId71"/>
    <p:sldId id="1213" r:id="rId72"/>
    <p:sldId id="1206" r:id="rId73"/>
    <p:sldId id="1214" r:id="rId74"/>
    <p:sldId id="1215" r:id="rId75"/>
    <p:sldId id="1207" r:id="rId76"/>
    <p:sldId id="1208" r:id="rId77"/>
    <p:sldId id="1209" r:id="rId78"/>
    <p:sldId id="1211" r:id="rId79"/>
    <p:sldId id="1210" r:id="rId80"/>
    <p:sldId id="1212" r:id="rId81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0154" autoAdjust="0"/>
  </p:normalViewPr>
  <p:slideViewPr>
    <p:cSldViewPr>
      <p:cViewPr varScale="1">
        <p:scale>
          <a:sx n="120" d="100"/>
          <a:sy n="120" d="100"/>
        </p:scale>
        <p:origin x="134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8239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52163" indent="-289293" defTabSz="948239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57173" indent="-231435" defTabSz="948239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20042" indent="-231435" defTabSz="948239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82912" indent="-231435" defTabSz="948239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45781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3008650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71520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934389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A653A3D-539C-4936-8C8F-8F810F68A6FA}" type="slidenum">
              <a:rPr lang="de-DE" altLang="de-DE" sz="1300">
                <a:latin typeface="Arial" charset="0"/>
              </a:rPr>
              <a:pPr eaLnBrk="1" hangingPunct="1"/>
              <a:t>78</a:t>
            </a:fld>
            <a:endParaRPr lang="de-DE" altLang="de-DE" sz="1300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234497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Complementary_Metal_Oxide_Semiconductor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de.wikipedia.org/wiki/Transistor-Transistor-Logik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oT82NDpcv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/>
              <a:t>NAND und NOR als Schalter-Widerstand </a:t>
            </a:r>
            <a:r>
              <a:rPr lang="de-DE" dirty="0" smtClean="0"/>
              <a:t>Logik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93" name="Gruppieren 92"/>
          <p:cNvGrpSpPr/>
          <p:nvPr/>
        </p:nvGrpSpPr>
        <p:grpSpPr>
          <a:xfrm>
            <a:off x="4419600" y="1371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371600" y="1905000"/>
            <a:ext cx="2209800" cy="990600"/>
            <a:chOff x="685800" y="5029200"/>
            <a:chExt cx="2209800" cy="9906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85800" y="5334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85800" y="579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1219200" y="51054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1219200" y="510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1219200" y="6019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Bogen 87"/>
            <p:cNvSpPr/>
            <p:nvPr/>
          </p:nvSpPr>
          <p:spPr bwMode="auto">
            <a:xfrm flipV="1">
              <a:off x="1524000" y="51054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685800" y="5029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685800" y="5486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cxnSp>
          <p:nvCxnSpPr>
            <p:cNvPr id="92" name="Gerade Verbindung 91"/>
            <p:cNvCxnSpPr/>
            <p:nvPr/>
          </p:nvCxnSpPr>
          <p:spPr bwMode="auto">
            <a:xfrm>
              <a:off x="2362200" y="5562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Ellipse 62"/>
            <p:cNvSpPr/>
            <p:nvPr/>
          </p:nvSpPr>
          <p:spPr bwMode="auto">
            <a:xfrm>
              <a:off x="2362200" y="5410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1" name="Gerade Verbindung 70"/>
          <p:cNvCxnSpPr/>
          <p:nvPr/>
        </p:nvCxnSpPr>
        <p:spPr bwMode="auto">
          <a:xfrm flipV="1">
            <a:off x="2133600" y="6019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 flipV="1">
            <a:off x="1905000" y="5715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V="1">
            <a:off x="21336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 flipV="1">
            <a:off x="19050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21336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1336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12954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>
            <a:off x="1295400" y="586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H="1">
            <a:off x="1905000" y="640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Rechteck 105"/>
          <p:cNvSpPr/>
          <p:nvPr/>
        </p:nvSpPr>
        <p:spPr bwMode="auto">
          <a:xfrm>
            <a:off x="20574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2133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V="1">
            <a:off x="2133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H="1">
            <a:off x="19050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feld 109"/>
          <p:cNvSpPr txBox="1"/>
          <p:nvPr/>
        </p:nvSpPr>
        <p:spPr>
          <a:xfrm>
            <a:off x="26670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12954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1295400" y="563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13" name="Gerade Verbindung 112"/>
          <p:cNvCxnSpPr/>
          <p:nvPr/>
        </p:nvCxnSpPr>
        <p:spPr bwMode="auto">
          <a:xfrm flipV="1">
            <a:off x="61722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H="1" flipV="1">
            <a:off x="59436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H="1" flipV="1">
            <a:off x="48768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51054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51054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mit Pfeil 118"/>
          <p:cNvCxnSpPr/>
          <p:nvPr/>
        </p:nvCxnSpPr>
        <p:spPr bwMode="auto">
          <a:xfrm>
            <a:off x="42672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53340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436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Rechteck 121"/>
          <p:cNvSpPr/>
          <p:nvPr/>
        </p:nvSpPr>
        <p:spPr bwMode="auto">
          <a:xfrm>
            <a:off x="50292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 flipV="1">
            <a:off x="5105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5105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48768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Textfeld 125"/>
          <p:cNvSpPr txBox="1"/>
          <p:nvPr/>
        </p:nvSpPr>
        <p:spPr>
          <a:xfrm>
            <a:off x="56388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4267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28" name="Textfeld 127"/>
          <p:cNvSpPr txBox="1"/>
          <p:nvPr/>
        </p:nvSpPr>
        <p:spPr>
          <a:xfrm>
            <a:off x="53340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H="1">
            <a:off x="48768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61722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971800"/>
            <a:ext cx="1714500" cy="17145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73380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3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Inverter </a:t>
            </a:r>
            <a:r>
              <a:rPr lang="de-DE" dirty="0"/>
              <a:t>als RTL Logik </a:t>
            </a:r>
            <a:endParaRPr lang="de-DE" dirty="0" smtClean="0"/>
          </a:p>
          <a:p>
            <a:r>
              <a:rPr lang="de-DE" dirty="0" smtClean="0"/>
              <a:t>NMOS </a:t>
            </a:r>
            <a:r>
              <a:rPr lang="de-DE" dirty="0"/>
              <a:t>und </a:t>
            </a:r>
            <a:r>
              <a:rPr lang="de-DE" dirty="0" err="1"/>
              <a:t>Pullup</a:t>
            </a:r>
            <a:r>
              <a:rPr lang="de-DE" dirty="0"/>
              <a:t> oder mit PMOS und </a:t>
            </a:r>
            <a:r>
              <a:rPr lang="de-DE" dirty="0" err="1"/>
              <a:t>Pulldown</a:t>
            </a:r>
            <a:r>
              <a:rPr lang="de-DE" dirty="0"/>
              <a:t> </a:t>
            </a:r>
            <a:r>
              <a:rPr lang="de-DE" dirty="0" smtClean="0"/>
              <a:t>Widerstand</a:t>
            </a:r>
          </a:p>
          <a:p>
            <a:r>
              <a:rPr lang="de-DE" dirty="0" smtClean="0"/>
              <a:t>-&gt; CMOS </a:t>
            </a:r>
            <a:r>
              <a:rPr lang="de-DE" dirty="0" smtClean="0"/>
              <a:t>Inverter</a:t>
            </a:r>
            <a:endParaRPr lang="de-DE" dirty="0" smtClean="0"/>
          </a:p>
          <a:p>
            <a:r>
              <a:rPr lang="de-DE" dirty="0" smtClean="0"/>
              <a:t>Vorteile </a:t>
            </a:r>
            <a:r>
              <a:rPr lang="de-DE" dirty="0"/>
              <a:t>sind kein DC Strom und ein kleines Layout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61" name="Gruppieren 60"/>
          <p:cNvGrpSpPr/>
          <p:nvPr/>
        </p:nvGrpSpPr>
        <p:grpSpPr>
          <a:xfrm>
            <a:off x="3657600" y="3685401"/>
            <a:ext cx="533400" cy="762000"/>
            <a:chOff x="1524000" y="3048000"/>
            <a:chExt cx="533400" cy="762000"/>
          </a:xfrm>
        </p:grpSpPr>
        <p:grpSp>
          <p:nvGrpSpPr>
            <p:cNvPr id="62" name="Gruppieren 6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5" name="Gerade Verbindung 74"/>
          <p:cNvCxnSpPr/>
          <p:nvPr/>
        </p:nvCxnSpPr>
        <p:spPr bwMode="auto">
          <a:xfrm>
            <a:off x="3830897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10000" y="36854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3810000" y="34084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886200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31" name="Rechteck 130"/>
          <p:cNvSpPr/>
          <p:nvPr/>
        </p:nvSpPr>
        <p:spPr bwMode="auto">
          <a:xfrm>
            <a:off x="4114800" y="48284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2" name="Gerade Verbindung 131"/>
          <p:cNvCxnSpPr>
            <a:endCxn id="131" idx="2"/>
          </p:cNvCxnSpPr>
          <p:nvPr/>
        </p:nvCxnSpPr>
        <p:spPr bwMode="auto">
          <a:xfrm flipV="1">
            <a:off x="4191000" y="5209401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mit Pfeil 132"/>
          <p:cNvCxnSpPr>
            <a:stCxn id="70" idx="1"/>
          </p:cNvCxnSpPr>
          <p:nvPr/>
        </p:nvCxnSpPr>
        <p:spPr bwMode="auto">
          <a:xfrm>
            <a:off x="4191001" y="4447401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3124200" y="40664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V="1">
            <a:off x="4191000" y="4447401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6" name="Gruppieren 135"/>
          <p:cNvGrpSpPr/>
          <p:nvPr/>
        </p:nvGrpSpPr>
        <p:grpSpPr>
          <a:xfrm>
            <a:off x="1295400" y="4904601"/>
            <a:ext cx="533400" cy="762000"/>
            <a:chOff x="1600200" y="4419600"/>
            <a:chExt cx="533400" cy="762000"/>
          </a:xfrm>
        </p:grpSpPr>
        <p:sp>
          <p:nvSpPr>
            <p:cNvPr id="13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5" name="Gerade Verbindung 144"/>
          <p:cNvCxnSpPr/>
          <p:nvPr/>
        </p:nvCxnSpPr>
        <p:spPr bwMode="auto">
          <a:xfrm>
            <a:off x="1295400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295400" y="3533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1219200" y="32560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1350703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58" name="Rechteck 157"/>
          <p:cNvSpPr/>
          <p:nvPr/>
        </p:nvSpPr>
        <p:spPr bwMode="auto">
          <a:xfrm>
            <a:off x="1752600" y="37616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9" name="Gerade Verbindung 158"/>
          <p:cNvCxnSpPr>
            <a:stCxn id="158" idx="0"/>
          </p:cNvCxnSpPr>
          <p:nvPr/>
        </p:nvCxnSpPr>
        <p:spPr bwMode="auto">
          <a:xfrm flipV="1">
            <a:off x="1828800" y="3533001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>
            <a:stCxn id="158" idx="2"/>
            <a:endCxn id="142" idx="1"/>
          </p:cNvCxnSpPr>
          <p:nvPr/>
        </p:nvCxnSpPr>
        <p:spPr bwMode="auto">
          <a:xfrm>
            <a:off x="1828800" y="4142601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182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7259898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7239001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7239001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7315201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174" name="Gerade Verbindung mit Pfeil 173"/>
          <p:cNvCxnSpPr/>
          <p:nvPr/>
        </p:nvCxnSpPr>
        <p:spPr bwMode="auto">
          <a:xfrm>
            <a:off x="7620001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6553201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6" name="Gruppieren 175"/>
          <p:cNvGrpSpPr/>
          <p:nvPr/>
        </p:nvGrpSpPr>
        <p:grpSpPr>
          <a:xfrm>
            <a:off x="7086601" y="4876800"/>
            <a:ext cx="533400" cy="762000"/>
            <a:chOff x="1600200" y="4419600"/>
            <a:chExt cx="533400" cy="762000"/>
          </a:xfrm>
        </p:grpSpPr>
        <p:sp>
          <p:nvSpPr>
            <p:cNvPr id="17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>
            <a:off x="7086601" y="4114800"/>
            <a:ext cx="533400" cy="762000"/>
            <a:chOff x="1524000" y="3048000"/>
            <a:chExt cx="533400" cy="762000"/>
          </a:xfrm>
        </p:grpSpPr>
        <p:grpSp>
          <p:nvGrpSpPr>
            <p:cNvPr id="186" name="Gruppieren 18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8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9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7" name="Ellipse 18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96" name="Gerade Verbindung 195"/>
          <p:cNvCxnSpPr/>
          <p:nvPr/>
        </p:nvCxnSpPr>
        <p:spPr bwMode="auto">
          <a:xfrm>
            <a:off x="7086601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0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NAND, NOR und </a:t>
            </a:r>
            <a:r>
              <a:rPr lang="de-DE" dirty="0" err="1" smtClean="0"/>
              <a:t>co.</a:t>
            </a:r>
            <a:r>
              <a:rPr lang="de-DE" dirty="0" smtClean="0"/>
              <a:t> als CMOS</a:t>
            </a:r>
          </a:p>
          <a:p>
            <a:r>
              <a:rPr lang="de-DE" dirty="0"/>
              <a:t>Wie </a:t>
            </a:r>
            <a:r>
              <a:rPr lang="de-DE" dirty="0" smtClean="0"/>
              <a:t>wird </a:t>
            </a:r>
            <a:r>
              <a:rPr lang="de-DE" dirty="0"/>
              <a:t>ein CMOS </a:t>
            </a:r>
            <a:r>
              <a:rPr lang="de-DE" dirty="0" smtClean="0"/>
              <a:t>Gate gemacht?</a:t>
            </a:r>
          </a:p>
          <a:p>
            <a:r>
              <a:rPr lang="de-DE" dirty="0" smtClean="0"/>
              <a:t>Wenn NMOS Teil leitet, soll PMOS Teil nicht leiten, und umgekehrt</a:t>
            </a:r>
          </a:p>
          <a:p>
            <a:r>
              <a:rPr lang="de-DE" dirty="0" smtClean="0"/>
              <a:t>Kein Kurzschluss VDD-GND, oder </a:t>
            </a:r>
            <a:r>
              <a:rPr lang="de-DE" dirty="0" err="1" smtClean="0"/>
              <a:t>floating</a:t>
            </a:r>
            <a:r>
              <a:rPr lang="de-DE" dirty="0" smtClean="0"/>
              <a:t>-Ausgang</a:t>
            </a:r>
          </a:p>
          <a:p>
            <a:r>
              <a:rPr lang="de-DE" dirty="0"/>
              <a:t>Jede Zeile mit </a:t>
            </a:r>
            <a:r>
              <a:rPr lang="de-DE" dirty="0" smtClean="0"/>
              <a:t>dem Ergebnis </a:t>
            </a:r>
            <a:r>
              <a:rPr lang="de-DE" dirty="0"/>
              <a:t>0 </a:t>
            </a:r>
            <a:r>
              <a:rPr lang="de-DE" dirty="0" smtClean="0"/>
              <a:t>-&gt; Serienschaltung </a:t>
            </a:r>
            <a:r>
              <a:rPr lang="de-DE" dirty="0"/>
              <a:t>von zwei (oder mehreren) NMOS Transistoren die nur für die Eingangswerte dieser Zeile </a:t>
            </a:r>
            <a:r>
              <a:rPr lang="de-DE" dirty="0" smtClean="0"/>
              <a:t>leiten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null invertieren.</a:t>
            </a:r>
          </a:p>
          <a:p>
            <a:r>
              <a:rPr lang="de-DE" dirty="0"/>
              <a:t>Das ganze NMOS Netzwerk ist die Parallelschaltung </a:t>
            </a:r>
            <a:r>
              <a:rPr lang="de-DE" dirty="0" smtClean="0"/>
              <a:t>aller Reihenschaltungen, </a:t>
            </a:r>
            <a:r>
              <a:rPr lang="de-DE" dirty="0"/>
              <a:t>die </a:t>
            </a:r>
            <a:r>
              <a:rPr lang="de-DE" dirty="0" smtClean="0"/>
              <a:t>Zeilen </a:t>
            </a:r>
            <a:r>
              <a:rPr lang="de-DE" dirty="0"/>
              <a:t>= 0 entsprechen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89752"/>
              </p:ext>
            </p:extLst>
          </p:nvPr>
        </p:nvGraphicFramePr>
        <p:xfrm>
          <a:off x="712190" y="46228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43688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sp>
        <p:nvSpPr>
          <p:cNvPr id="5" name="Ellipse 4"/>
          <p:cNvSpPr/>
          <p:nvPr/>
        </p:nvSpPr>
        <p:spPr bwMode="auto">
          <a:xfrm>
            <a:off x="304800" y="53594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7" name="Gruppieren 76"/>
          <p:cNvGrpSpPr/>
          <p:nvPr/>
        </p:nvGrpSpPr>
        <p:grpSpPr>
          <a:xfrm>
            <a:off x="3581400" y="4826000"/>
            <a:ext cx="533400" cy="762000"/>
            <a:chOff x="1600200" y="4419600"/>
            <a:chExt cx="533400" cy="762000"/>
          </a:xfrm>
        </p:grpSpPr>
        <p:sp>
          <p:nvSpPr>
            <p:cNvPr id="7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3581400" y="40640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414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483560" y="4902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558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6" name="Gruppieren 95"/>
          <p:cNvGrpSpPr/>
          <p:nvPr/>
        </p:nvGrpSpPr>
        <p:grpSpPr>
          <a:xfrm>
            <a:off x="4876800" y="5511800"/>
            <a:ext cx="533400" cy="762000"/>
            <a:chOff x="1600200" y="4419600"/>
            <a:chExt cx="533400" cy="76200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4876800" y="47498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826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800600" y="558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627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52070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81000" y="57404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9690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4114800" y="4064000"/>
            <a:ext cx="12954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7010400" y="41148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PMOS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7010400" y="54864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1" name="Gerade Verbindung 10"/>
          <p:cNvCxnSpPr>
            <a:stCxn id="4" idx="2"/>
            <a:endCxn id="55" idx="0"/>
          </p:cNvCxnSpPr>
          <p:nvPr/>
        </p:nvCxnSpPr>
        <p:spPr bwMode="auto">
          <a:xfrm>
            <a:off x="7467600" y="5029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7467600" y="5257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66294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6294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6629400" y="45720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4676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3152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7467600" y="640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7391400" y="6553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456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PMOS Teil macht man </a:t>
            </a:r>
            <a:r>
              <a:rPr lang="de-DE" dirty="0" smtClean="0"/>
              <a:t>dual</a:t>
            </a:r>
          </a:p>
          <a:p>
            <a:r>
              <a:rPr lang="de-DE" dirty="0"/>
              <a:t>Beachten wir, dass PMOS für niedriges Gate-Potential </a:t>
            </a:r>
            <a:r>
              <a:rPr lang="de-DE" dirty="0" smtClean="0"/>
              <a:t>leitet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eins invertieren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455397"/>
              </p:ext>
            </p:extLst>
          </p:nvPr>
        </p:nvGraphicFramePr>
        <p:xfrm>
          <a:off x="712190" y="4597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43434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40386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4114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4038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47244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5562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51816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04800" y="60198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9436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Ellipse 120"/>
          <p:cNvSpPr/>
          <p:nvPr/>
        </p:nvSpPr>
        <p:spPr bwMode="auto">
          <a:xfrm>
            <a:off x="3048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2" name="Gruppieren 121"/>
          <p:cNvGrpSpPr/>
          <p:nvPr/>
        </p:nvGrpSpPr>
        <p:grpSpPr>
          <a:xfrm>
            <a:off x="3581400" y="40386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8006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47244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54864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" name="Gerade Verbindung 12"/>
          <p:cNvCxnSpPr>
            <a:stCxn id="161" idx="1"/>
          </p:cNvCxnSpPr>
          <p:nvPr/>
        </p:nvCxnSpPr>
        <p:spPr bwMode="auto">
          <a:xfrm>
            <a:off x="4114801" y="5562600"/>
            <a:ext cx="1295399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0421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EXNOR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819992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29718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29718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 rot="10800000"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47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603221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9" name="Gruppieren 118"/>
          <p:cNvGrpSpPr/>
          <p:nvPr/>
        </p:nvGrpSpPr>
        <p:grpSpPr>
          <a:xfrm>
            <a:off x="6172200" y="5257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1" name="Gruppieren 180"/>
          <p:cNvGrpSpPr/>
          <p:nvPr/>
        </p:nvGrpSpPr>
        <p:grpSpPr>
          <a:xfrm>
            <a:off x="6172200" y="4495800"/>
            <a:ext cx="533400" cy="762000"/>
            <a:chOff x="1600200" y="4419600"/>
            <a:chExt cx="533400" cy="762000"/>
          </a:xfrm>
        </p:grpSpPr>
        <p:sp>
          <p:nvSpPr>
            <p:cNvPr id="18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0" name="Textfeld 189"/>
          <p:cNvSpPr txBox="1"/>
          <p:nvPr/>
        </p:nvSpPr>
        <p:spPr>
          <a:xfrm>
            <a:off x="6096001" y="4572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60960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92" name="Gerade Verbindung 191"/>
          <p:cNvCxnSpPr/>
          <p:nvPr/>
        </p:nvCxn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1905000" y="50292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Ellipse 6"/>
          <p:cNvSpPr/>
          <p:nvPr/>
        </p:nvSpPr>
        <p:spPr bwMode="auto">
          <a:xfrm>
            <a:off x="4572000" y="4343400"/>
            <a:ext cx="2667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1828800" y="3657600"/>
            <a:ext cx="16764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mit Pfeil 110"/>
          <p:cNvCxnSpPr/>
          <p:nvPr/>
        </p:nvCxnSpPr>
        <p:spPr bwMode="auto">
          <a:xfrm>
            <a:off x="1905000" y="5410200"/>
            <a:ext cx="2819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>
            <a:off x="1905000" y="5791200"/>
            <a:ext cx="4495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9614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21300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41" idx="1"/>
          </p:cNvCxnSpPr>
          <p:nvPr/>
        </p:nvCxnSpPr>
        <p:spPr bwMode="auto">
          <a:xfrm flipH="1" flipV="1">
            <a:off x="5410200" y="44958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965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</a:p>
          <a:p>
            <a:r>
              <a:rPr lang="de-DE" dirty="0"/>
              <a:t>CMOS </a:t>
            </a:r>
            <a:r>
              <a:rPr lang="de-DE" dirty="0" smtClean="0"/>
              <a:t>NOR</a:t>
            </a:r>
          </a:p>
          <a:p>
            <a:r>
              <a:rPr lang="de-DE" dirty="0" smtClean="0"/>
              <a:t>PMOS </a:t>
            </a:r>
            <a:r>
              <a:rPr lang="de-DE" dirty="0"/>
              <a:t>Netzwerk leitet für die Eingangskombination </a:t>
            </a:r>
            <a:r>
              <a:rPr lang="de-DE" dirty="0" smtClean="0"/>
              <a:t>00 – Reihenschaltung</a:t>
            </a:r>
          </a:p>
          <a:p>
            <a:r>
              <a:rPr lang="de-DE" dirty="0" smtClean="0"/>
              <a:t>NMOS </a:t>
            </a:r>
            <a:r>
              <a:rPr lang="de-DE" dirty="0"/>
              <a:t>Netzwerk leitet immer außer für </a:t>
            </a:r>
            <a:r>
              <a:rPr lang="de-DE" dirty="0" smtClean="0"/>
              <a:t>00 – Parallelschaltung.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27418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8862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9504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CMOS NAND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428217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6570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8006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51816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3505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5410200" y="4495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38862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219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dirty="0"/>
              <a:t>Es ist leicht die NAND und NOR auf mehr als 2 Eingänge zu </a:t>
            </a:r>
            <a:r>
              <a:rPr lang="de-DE" dirty="0" smtClean="0"/>
              <a:t>erweitern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62821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9867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6705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64008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5105400" y="2971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5105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498672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5105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986721" y="5334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410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63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6934200" y="3733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5410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uppieren 56"/>
          <p:cNvGrpSpPr/>
          <p:nvPr/>
        </p:nvGrpSpPr>
        <p:grpSpPr>
          <a:xfrm>
            <a:off x="5105400" y="3733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7" name="Textfeld 66"/>
          <p:cNvSpPr txBox="1"/>
          <p:nvPr/>
        </p:nvSpPr>
        <p:spPr>
          <a:xfrm>
            <a:off x="4986721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75013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 flipH="1">
            <a:off x="79248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Gruppieren 69"/>
          <p:cNvGrpSpPr/>
          <p:nvPr/>
        </p:nvGrpSpPr>
        <p:grpSpPr>
          <a:xfrm>
            <a:off x="7620000" y="2971800"/>
            <a:ext cx="533400" cy="762000"/>
            <a:chOff x="1524000" y="3048000"/>
            <a:chExt cx="533400" cy="762000"/>
          </a:xfrm>
        </p:grpSpPr>
        <p:grpSp>
          <p:nvGrpSpPr>
            <p:cNvPr id="73" name="Gruppieren 7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7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" name="Ellipse 7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4" name="Gerade Verbindung 83"/>
          <p:cNvCxnSpPr/>
          <p:nvPr/>
        </p:nvCxnSpPr>
        <p:spPr bwMode="auto">
          <a:xfrm flipH="1">
            <a:off x="8153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288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H="1" flipV="1">
            <a:off x="22522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ieren 88"/>
          <p:cNvGrpSpPr/>
          <p:nvPr/>
        </p:nvGrpSpPr>
        <p:grpSpPr>
          <a:xfrm>
            <a:off x="1947479" y="5257800"/>
            <a:ext cx="533400" cy="762000"/>
            <a:chOff x="1600200" y="4419600"/>
            <a:chExt cx="533400" cy="762000"/>
          </a:xfrm>
        </p:grpSpPr>
        <p:sp>
          <p:nvSpPr>
            <p:cNvPr id="9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9" name="Gruppieren 108"/>
          <p:cNvGrpSpPr/>
          <p:nvPr/>
        </p:nvGrpSpPr>
        <p:grpSpPr>
          <a:xfrm>
            <a:off x="652079" y="5257800"/>
            <a:ext cx="533400" cy="762000"/>
            <a:chOff x="1600200" y="4419600"/>
            <a:chExt cx="533400" cy="762000"/>
          </a:xfrm>
        </p:grpSpPr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V="1">
            <a:off x="652079" y="3733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8" name="Textfeld 147"/>
          <p:cNvSpPr txBox="1"/>
          <p:nvPr/>
        </p:nvSpPr>
        <p:spPr>
          <a:xfrm>
            <a:off x="533400" y="4142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 flipV="1">
            <a:off x="652079" y="2971800"/>
            <a:ext cx="533400" cy="762000"/>
            <a:chOff x="1600200" y="4419600"/>
            <a:chExt cx="533400" cy="762000"/>
          </a:xfrm>
        </p:grpSpPr>
        <p:sp>
          <p:nvSpPr>
            <p:cNvPr id="15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4" name="Textfeld 173"/>
          <p:cNvSpPr txBox="1"/>
          <p:nvPr/>
        </p:nvSpPr>
        <p:spPr>
          <a:xfrm>
            <a:off x="533400" y="3380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5" name="Gerade Verbindung 174"/>
          <p:cNvCxnSpPr/>
          <p:nvPr/>
        </p:nvCxnSpPr>
        <p:spPr bwMode="auto">
          <a:xfrm flipH="1" flipV="1">
            <a:off x="956879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 flipV="1">
            <a:off x="1185479" y="5257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2480879" y="5257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 flipV="1">
            <a:off x="9568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9" name="Gruppieren 178"/>
          <p:cNvGrpSpPr/>
          <p:nvPr/>
        </p:nvGrpSpPr>
        <p:grpSpPr>
          <a:xfrm flipV="1">
            <a:off x="652079" y="4495800"/>
            <a:ext cx="533400" cy="762000"/>
            <a:chOff x="1600200" y="4419600"/>
            <a:chExt cx="533400" cy="762000"/>
          </a:xfrm>
        </p:grpSpPr>
        <p:sp>
          <p:nvSpPr>
            <p:cNvPr id="18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8" name="Textfeld 187"/>
          <p:cNvSpPr txBox="1"/>
          <p:nvPr/>
        </p:nvSpPr>
        <p:spPr>
          <a:xfrm>
            <a:off x="533400" y="4904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30480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190" name="Gerade Verbindung 189"/>
          <p:cNvCxnSpPr/>
          <p:nvPr/>
        </p:nvCxnSpPr>
        <p:spPr bwMode="auto">
          <a:xfrm flipH="1" flipV="1">
            <a:off x="34714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Gruppieren 191"/>
          <p:cNvGrpSpPr/>
          <p:nvPr/>
        </p:nvGrpSpPr>
        <p:grpSpPr>
          <a:xfrm>
            <a:off x="3166679" y="5257800"/>
            <a:ext cx="533400" cy="762000"/>
            <a:chOff x="1600200" y="4419600"/>
            <a:chExt cx="533400" cy="762000"/>
          </a:xfrm>
        </p:grpSpPr>
        <p:sp>
          <p:nvSpPr>
            <p:cNvPr id="19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02" name="Gerade Verbindung 201"/>
          <p:cNvCxnSpPr/>
          <p:nvPr/>
        </p:nvCxnSpPr>
        <p:spPr bwMode="auto">
          <a:xfrm flipH="1" flipV="1">
            <a:off x="3700079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" name="Ellipse 202"/>
          <p:cNvSpPr/>
          <p:nvPr/>
        </p:nvSpPr>
        <p:spPr bwMode="auto">
          <a:xfrm flipV="1">
            <a:off x="804479" y="4800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" name="Ellipse 203"/>
          <p:cNvSpPr/>
          <p:nvPr/>
        </p:nvSpPr>
        <p:spPr bwMode="auto">
          <a:xfrm flipV="1">
            <a:off x="804479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" name="Ellipse 204"/>
          <p:cNvSpPr/>
          <p:nvPr/>
        </p:nvSpPr>
        <p:spPr bwMode="auto">
          <a:xfrm flipV="1">
            <a:off x="804479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7" name="Gerade Verbindung 206"/>
          <p:cNvCxnSpPr/>
          <p:nvPr/>
        </p:nvCxnSpPr>
        <p:spPr bwMode="auto">
          <a:xfrm>
            <a:off x="19050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19050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Bogen 210"/>
          <p:cNvSpPr/>
          <p:nvPr/>
        </p:nvSpPr>
        <p:spPr bwMode="auto">
          <a:xfrm>
            <a:off x="2133600" y="1524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2" name="Bogen 211"/>
          <p:cNvSpPr/>
          <p:nvPr/>
        </p:nvSpPr>
        <p:spPr bwMode="auto">
          <a:xfrm>
            <a:off x="2057400" y="1524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Bogen 212"/>
          <p:cNvSpPr/>
          <p:nvPr/>
        </p:nvSpPr>
        <p:spPr bwMode="auto">
          <a:xfrm flipV="1">
            <a:off x="2057400" y="106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4" name="Gerade Verbindung 213"/>
          <p:cNvCxnSpPr>
            <a:endCxn id="211" idx="0"/>
          </p:cNvCxnSpPr>
          <p:nvPr/>
        </p:nvCxnSpPr>
        <p:spPr bwMode="auto">
          <a:xfrm flipH="1">
            <a:off x="2324100" y="1524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 flipH="1">
            <a:off x="2286000" y="2590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Ellipse 215"/>
          <p:cNvSpPr/>
          <p:nvPr/>
        </p:nvSpPr>
        <p:spPr bwMode="auto">
          <a:xfrm>
            <a:off x="335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8" name="Gerade Verbindung 217"/>
          <p:cNvCxnSpPr/>
          <p:nvPr/>
        </p:nvCxnSpPr>
        <p:spPr bwMode="auto">
          <a:xfrm>
            <a:off x="54864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>
            <a:off x="5486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6019800" y="1600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>
            <a:off x="6019800" y="160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221"/>
          <p:cNvCxnSpPr/>
          <p:nvPr/>
        </p:nvCxnSpPr>
        <p:spPr bwMode="auto">
          <a:xfrm>
            <a:off x="6019800" y="2514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Bogen 222"/>
          <p:cNvSpPr/>
          <p:nvPr/>
        </p:nvSpPr>
        <p:spPr bwMode="auto">
          <a:xfrm flipV="1">
            <a:off x="6324600" y="1600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6" name="Gerade Verbindung 225"/>
          <p:cNvCxnSpPr/>
          <p:nvPr/>
        </p:nvCxnSpPr>
        <p:spPr bwMode="auto">
          <a:xfrm>
            <a:off x="7162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Ellipse 226"/>
          <p:cNvSpPr/>
          <p:nvPr/>
        </p:nvSpPr>
        <p:spPr bwMode="auto">
          <a:xfrm>
            <a:off x="716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19050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5486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174"/>
          <p:cNvCxnSpPr/>
          <p:nvPr/>
        </p:nvCxnSpPr>
        <p:spPr bwMode="auto">
          <a:xfrm flipH="1">
            <a:off x="8089605" y="3733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8318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Komplexere CMOS Digitalzellen</a:t>
            </a:r>
          </a:p>
          <a:p>
            <a:r>
              <a:rPr lang="de-DE" dirty="0" smtClean="0"/>
              <a:t>Kombinatorische Logik</a:t>
            </a:r>
          </a:p>
          <a:p>
            <a:r>
              <a:rPr lang="de-DE" dirty="0" smtClean="0"/>
              <a:t>NAND, NOR…</a:t>
            </a:r>
          </a:p>
          <a:p>
            <a:r>
              <a:rPr lang="de-DE" dirty="0" smtClean="0"/>
              <a:t>Multiplexer, </a:t>
            </a:r>
            <a:r>
              <a:rPr lang="de-DE" dirty="0" err="1" smtClean="0"/>
              <a:t>Dekoder</a:t>
            </a:r>
            <a:r>
              <a:rPr lang="de-DE" dirty="0" smtClean="0"/>
              <a:t>…</a:t>
            </a:r>
          </a:p>
          <a:p>
            <a:r>
              <a:rPr lang="de-DE" dirty="0" smtClean="0"/>
              <a:t>Sequentielle Logik</a:t>
            </a:r>
          </a:p>
          <a:p>
            <a:r>
              <a:rPr lang="de-DE" dirty="0" err="1" smtClean="0"/>
              <a:t>Latches</a:t>
            </a:r>
            <a:r>
              <a:rPr lang="de-DE" dirty="0" smtClean="0"/>
              <a:t>, Flip-Flops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211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Einige Regeln</a:t>
            </a:r>
          </a:p>
          <a:p>
            <a:r>
              <a:rPr lang="de-DE" dirty="0" smtClean="0"/>
              <a:t>NMOS </a:t>
            </a:r>
            <a:r>
              <a:rPr lang="de-DE" dirty="0"/>
              <a:t>Teil </a:t>
            </a:r>
            <a:r>
              <a:rPr lang="de-DE" dirty="0" smtClean="0"/>
              <a:t>leitet für die Zeilen mit null-Ergebnis</a:t>
            </a:r>
          </a:p>
          <a:p>
            <a:r>
              <a:rPr lang="de-DE" dirty="0" smtClean="0"/>
              <a:t>PMOS </a:t>
            </a:r>
            <a:r>
              <a:rPr lang="de-DE" dirty="0"/>
              <a:t>Teil leitet für die Zeilen </a:t>
            </a:r>
            <a:r>
              <a:rPr lang="de-DE" dirty="0" smtClean="0"/>
              <a:t>mit eins-Ergebnis</a:t>
            </a:r>
          </a:p>
          <a:p>
            <a:r>
              <a:rPr lang="de-DE" dirty="0" smtClean="0"/>
              <a:t>PMOS und NMOS Teile dürfen nie gleichzeitig leiten, sonst hätten wir einen großen </a:t>
            </a:r>
            <a:r>
              <a:rPr lang="de-DE" dirty="0"/>
              <a:t>Querstrom und der Ausgang wäre </a:t>
            </a:r>
            <a:r>
              <a:rPr lang="de-DE" dirty="0" smtClean="0"/>
              <a:t>undefiniert</a:t>
            </a:r>
            <a:endParaRPr lang="de-DE" dirty="0"/>
          </a:p>
          <a:p>
            <a:r>
              <a:rPr lang="de-DE" dirty="0"/>
              <a:t>PMOS und NMOS Teil sollen auch nie gleichzeitig offene Verbindungen sein. In dem Fall wäre der Ausgang von </a:t>
            </a:r>
            <a:r>
              <a:rPr lang="de-DE" dirty="0" smtClean="0"/>
              <a:t>den Versorgungslinien </a:t>
            </a:r>
            <a:r>
              <a:rPr lang="de-DE" dirty="0"/>
              <a:t>getrennt. Der logische Wert wäre </a:t>
            </a:r>
            <a:r>
              <a:rPr lang="de-DE" dirty="0" smtClean="0"/>
              <a:t>undefiniert</a:t>
            </a:r>
          </a:p>
          <a:p>
            <a:r>
              <a:rPr lang="de-DE" dirty="0"/>
              <a:t>Gate mit offenem Ausgang </a:t>
            </a:r>
            <a:r>
              <a:rPr lang="de-DE" dirty="0" smtClean="0"/>
              <a:t>befindet sich im hochohmigen 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0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98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EXNOR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</a:t>
            </a:r>
          </a:p>
          <a:p>
            <a:r>
              <a:rPr lang="de-DE" dirty="0"/>
              <a:t>EXOR = </a:t>
            </a:r>
            <a:r>
              <a:rPr lang="de-DE" dirty="0" smtClean="0"/>
              <a:t>(!A </a:t>
            </a:r>
            <a:r>
              <a:rPr lang="de-DE" dirty="0"/>
              <a:t>&amp; </a:t>
            </a:r>
            <a:r>
              <a:rPr lang="de-DE" dirty="0" smtClean="0"/>
              <a:t>!B) </a:t>
            </a:r>
            <a:r>
              <a:rPr lang="de-DE" dirty="0"/>
              <a:t>| </a:t>
            </a:r>
            <a:r>
              <a:rPr lang="de-DE" dirty="0" smtClean="0"/>
              <a:t>(A </a:t>
            </a:r>
            <a:r>
              <a:rPr lang="de-DE" dirty="0"/>
              <a:t>&amp; </a:t>
            </a:r>
            <a:r>
              <a:rPr lang="de-DE" dirty="0" smtClean="0"/>
              <a:t>B)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43434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4876800" y="3124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4876800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48768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Bogen 121"/>
          <p:cNvSpPr/>
          <p:nvPr/>
        </p:nvSpPr>
        <p:spPr bwMode="auto">
          <a:xfrm flipV="1">
            <a:off x="5181600" y="3124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>
            <a:off x="4343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4419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>
            <a:off x="4343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8768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8768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Bogen 127"/>
          <p:cNvSpPr/>
          <p:nvPr/>
        </p:nvSpPr>
        <p:spPr bwMode="auto">
          <a:xfrm flipV="1">
            <a:off x="51816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0386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Ellipse 129"/>
          <p:cNvSpPr/>
          <p:nvPr/>
        </p:nvSpPr>
        <p:spPr bwMode="auto">
          <a:xfrm>
            <a:off x="4572000" y="5029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038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Textfeld 131"/>
          <p:cNvSpPr txBox="1"/>
          <p:nvPr/>
        </p:nvSpPr>
        <p:spPr>
          <a:xfrm>
            <a:off x="41148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4114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4" name="Ellipse 133"/>
          <p:cNvSpPr/>
          <p:nvPr/>
        </p:nvSpPr>
        <p:spPr bwMode="auto">
          <a:xfrm>
            <a:off x="4572000" y="4572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4419600" y="34991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6019800" y="3575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0198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65532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5532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65532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553200" y="4495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48768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685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8580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7391400" y="3810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3914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7391400" y="4724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Bogen 147"/>
          <p:cNvSpPr/>
          <p:nvPr/>
        </p:nvSpPr>
        <p:spPr bwMode="auto">
          <a:xfrm flipV="1">
            <a:off x="7696200" y="3810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Ellipse 148"/>
          <p:cNvSpPr/>
          <p:nvPr/>
        </p:nvSpPr>
        <p:spPr bwMode="auto">
          <a:xfrm>
            <a:off x="60198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0" name="Ellipse 149"/>
          <p:cNvSpPr/>
          <p:nvPr/>
        </p:nvSpPr>
        <p:spPr bwMode="auto">
          <a:xfrm>
            <a:off x="6019800" y="3429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1" name="Ellipse 150"/>
          <p:cNvSpPr/>
          <p:nvPr/>
        </p:nvSpPr>
        <p:spPr bwMode="auto">
          <a:xfrm>
            <a:off x="8534400" y="4114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4059214" y="2362200"/>
            <a:ext cx="26400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 (INVs) + 12 (NANDs) Transistoren</a:t>
            </a:r>
            <a:endParaRPr lang="de-DE" dirty="0"/>
          </a:p>
        </p:txBody>
      </p:sp>
      <p:sp>
        <p:nvSpPr>
          <p:cNvPr id="154" name="Textfeld 153"/>
          <p:cNvSpPr txBox="1"/>
          <p:nvPr/>
        </p:nvSpPr>
        <p:spPr>
          <a:xfrm>
            <a:off x="48006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2</a:t>
            </a:r>
            <a:endParaRPr lang="de-DE" dirty="0"/>
          </a:p>
        </p:txBody>
      </p:sp>
      <p:grpSp>
        <p:nvGrpSpPr>
          <p:cNvPr id="14336" name="Gruppieren 14335"/>
          <p:cNvGrpSpPr/>
          <p:nvPr/>
        </p:nvGrpSpPr>
        <p:grpSpPr>
          <a:xfrm>
            <a:off x="4800600" y="762000"/>
            <a:ext cx="1638300" cy="1143000"/>
            <a:chOff x="5791200" y="762000"/>
            <a:chExt cx="3276600" cy="2286000"/>
          </a:xfrm>
        </p:grpSpPr>
        <p:cxnSp>
          <p:nvCxnSpPr>
            <p:cNvPr id="155" name="Gerade Verbindung 33"/>
            <p:cNvCxnSpPr/>
            <p:nvPr/>
          </p:nvCxnSpPr>
          <p:spPr bwMode="auto">
            <a:xfrm>
              <a:off x="5791200" y="7620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Gerade Verbindung 34"/>
            <p:cNvCxnSpPr/>
            <p:nvPr/>
          </p:nvCxnSpPr>
          <p:spPr bwMode="auto">
            <a:xfrm>
              <a:off x="5791200" y="762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35"/>
            <p:cNvCxnSpPr/>
            <p:nvPr/>
          </p:nvCxnSpPr>
          <p:spPr bwMode="auto">
            <a:xfrm>
              <a:off x="5791200" y="1676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8" name="Bogen 157"/>
            <p:cNvSpPr/>
            <p:nvPr/>
          </p:nvSpPr>
          <p:spPr bwMode="auto">
            <a:xfrm flipV="1">
              <a:off x="6096000" y="7620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9" name="Gerade Verbindung 40"/>
            <p:cNvCxnSpPr/>
            <p:nvPr/>
          </p:nvCxnSpPr>
          <p:spPr bwMode="auto">
            <a:xfrm>
              <a:off x="5791200" y="21336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41"/>
            <p:cNvCxnSpPr/>
            <p:nvPr/>
          </p:nvCxnSpPr>
          <p:spPr bwMode="auto">
            <a:xfrm>
              <a:off x="5791200" y="21336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1" name="Bogen 160"/>
            <p:cNvSpPr/>
            <p:nvPr/>
          </p:nvSpPr>
          <p:spPr bwMode="auto">
            <a:xfrm flipV="1">
              <a:off x="6096000" y="21336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2" name="Gerade Verbindung 51"/>
            <p:cNvCxnSpPr/>
            <p:nvPr/>
          </p:nvCxnSpPr>
          <p:spPr bwMode="auto">
            <a:xfrm>
              <a:off x="6934200" y="1213105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52"/>
            <p:cNvCxnSpPr/>
            <p:nvPr/>
          </p:nvCxnSpPr>
          <p:spPr bwMode="auto">
            <a:xfrm>
              <a:off x="6934200" y="2590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Bogen 163"/>
            <p:cNvSpPr/>
            <p:nvPr/>
          </p:nvSpPr>
          <p:spPr bwMode="auto">
            <a:xfrm>
              <a:off x="7696200" y="13716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5" name="Bogen 164"/>
            <p:cNvSpPr/>
            <p:nvPr/>
          </p:nvSpPr>
          <p:spPr bwMode="auto">
            <a:xfrm>
              <a:off x="7696200" y="1371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6" name="Gerade Verbindung 55"/>
            <p:cNvCxnSpPr/>
            <p:nvPr/>
          </p:nvCxnSpPr>
          <p:spPr bwMode="auto">
            <a:xfrm flipH="1">
              <a:off x="7962900" y="1371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56"/>
            <p:cNvCxnSpPr/>
            <p:nvPr/>
          </p:nvCxnSpPr>
          <p:spPr bwMode="auto">
            <a:xfrm flipH="1">
              <a:off x="7924800" y="2438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8" name="Bogen 167"/>
            <p:cNvSpPr/>
            <p:nvPr/>
          </p:nvSpPr>
          <p:spPr bwMode="auto">
            <a:xfrm flipV="1">
              <a:off x="7696200" y="914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9" name="Gerade Verbindung 58"/>
            <p:cNvCxnSpPr/>
            <p:nvPr/>
          </p:nvCxnSpPr>
          <p:spPr bwMode="auto">
            <a:xfrm>
              <a:off x="7467600" y="1219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Gerade Verbindung 59"/>
            <p:cNvCxnSpPr/>
            <p:nvPr/>
          </p:nvCxnSpPr>
          <p:spPr bwMode="auto">
            <a:xfrm>
              <a:off x="7467600" y="1524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60"/>
            <p:cNvCxnSpPr/>
            <p:nvPr/>
          </p:nvCxnSpPr>
          <p:spPr bwMode="auto">
            <a:xfrm>
              <a:off x="7467600" y="2286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61"/>
            <p:cNvCxnSpPr/>
            <p:nvPr/>
          </p:nvCxnSpPr>
          <p:spPr bwMode="auto">
            <a:xfrm>
              <a:off x="74676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Gerade Verbindung 63"/>
            <p:cNvCxnSpPr/>
            <p:nvPr/>
          </p:nvCxnSpPr>
          <p:spPr bwMode="auto">
            <a:xfrm>
              <a:off x="5791200" y="3048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337" name="Gruppieren 14336"/>
          <p:cNvGrpSpPr/>
          <p:nvPr/>
        </p:nvGrpSpPr>
        <p:grpSpPr>
          <a:xfrm>
            <a:off x="7010400" y="762000"/>
            <a:ext cx="1828800" cy="1143000"/>
            <a:chOff x="6934200" y="838200"/>
            <a:chExt cx="3962400" cy="2286000"/>
          </a:xfrm>
        </p:grpSpPr>
        <p:cxnSp>
          <p:nvCxnSpPr>
            <p:cNvPr id="176" name="Gerade Verbindung 118"/>
            <p:cNvCxnSpPr/>
            <p:nvPr/>
          </p:nvCxnSpPr>
          <p:spPr bwMode="auto">
            <a:xfrm>
              <a:off x="6934200" y="8382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19"/>
            <p:cNvCxnSpPr/>
            <p:nvPr/>
          </p:nvCxnSpPr>
          <p:spPr bwMode="auto">
            <a:xfrm>
              <a:off x="6934200" y="838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20"/>
            <p:cNvCxnSpPr/>
            <p:nvPr/>
          </p:nvCxnSpPr>
          <p:spPr bwMode="auto">
            <a:xfrm>
              <a:off x="6934200" y="17526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9" name="Bogen 178"/>
            <p:cNvSpPr/>
            <p:nvPr/>
          </p:nvSpPr>
          <p:spPr bwMode="auto">
            <a:xfrm flipV="1">
              <a:off x="7239000" y="8382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0" name="Gerade Verbindung 125"/>
            <p:cNvCxnSpPr/>
            <p:nvPr/>
          </p:nvCxnSpPr>
          <p:spPr bwMode="auto">
            <a:xfrm>
              <a:off x="6934200" y="2209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1" name="Gerade Verbindung 126"/>
            <p:cNvCxnSpPr/>
            <p:nvPr/>
          </p:nvCxnSpPr>
          <p:spPr bwMode="auto">
            <a:xfrm>
              <a:off x="6934200" y="2209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2" name="Bogen 181"/>
            <p:cNvSpPr/>
            <p:nvPr/>
          </p:nvSpPr>
          <p:spPr bwMode="auto">
            <a:xfrm flipV="1">
              <a:off x="7239000" y="2209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3" name="Gerade Verbindung 135"/>
            <p:cNvCxnSpPr/>
            <p:nvPr/>
          </p:nvCxnSpPr>
          <p:spPr bwMode="auto">
            <a:xfrm>
              <a:off x="8077200" y="1289305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36"/>
            <p:cNvCxnSpPr/>
            <p:nvPr/>
          </p:nvCxnSpPr>
          <p:spPr bwMode="auto">
            <a:xfrm>
              <a:off x="8077200" y="2667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Gerade Verbindung 137"/>
            <p:cNvCxnSpPr/>
            <p:nvPr/>
          </p:nvCxnSpPr>
          <p:spPr bwMode="auto">
            <a:xfrm>
              <a:off x="8610600" y="1295400"/>
              <a:ext cx="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Gerade Verbindung 138"/>
            <p:cNvCxnSpPr/>
            <p:nvPr/>
          </p:nvCxnSpPr>
          <p:spPr bwMode="auto">
            <a:xfrm>
              <a:off x="8610600" y="1752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39"/>
            <p:cNvCxnSpPr/>
            <p:nvPr/>
          </p:nvCxnSpPr>
          <p:spPr bwMode="auto">
            <a:xfrm>
              <a:off x="86106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Gerade Verbindung 140"/>
            <p:cNvCxnSpPr/>
            <p:nvPr/>
          </p:nvCxnSpPr>
          <p:spPr bwMode="auto">
            <a:xfrm>
              <a:off x="8610600" y="2209800"/>
              <a:ext cx="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9" name="Gerade Verbindung 141"/>
            <p:cNvCxnSpPr/>
            <p:nvPr/>
          </p:nvCxnSpPr>
          <p:spPr bwMode="auto">
            <a:xfrm>
              <a:off x="6934200" y="3124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0" name="Gerade Verbindung 142"/>
            <p:cNvCxnSpPr/>
            <p:nvPr/>
          </p:nvCxnSpPr>
          <p:spPr bwMode="auto">
            <a:xfrm>
              <a:off x="8915400" y="1752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1" name="Gerade Verbindung 143"/>
            <p:cNvCxnSpPr/>
            <p:nvPr/>
          </p:nvCxnSpPr>
          <p:spPr bwMode="auto">
            <a:xfrm>
              <a:off x="8915400" y="2209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Gerade Verbindung 144"/>
            <p:cNvCxnSpPr/>
            <p:nvPr/>
          </p:nvCxnSpPr>
          <p:spPr bwMode="auto">
            <a:xfrm>
              <a:off x="9448800" y="15240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Gerade Verbindung 145"/>
            <p:cNvCxnSpPr/>
            <p:nvPr/>
          </p:nvCxnSpPr>
          <p:spPr bwMode="auto">
            <a:xfrm>
              <a:off x="9448800" y="15240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Gerade Verbindung 146"/>
            <p:cNvCxnSpPr/>
            <p:nvPr/>
          </p:nvCxnSpPr>
          <p:spPr bwMode="auto">
            <a:xfrm>
              <a:off x="9448800" y="2438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5" name="Bogen 194"/>
            <p:cNvSpPr/>
            <p:nvPr/>
          </p:nvSpPr>
          <p:spPr bwMode="auto">
            <a:xfrm flipV="1">
              <a:off x="9753600" y="15240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6" name="Ellipse 195"/>
            <p:cNvSpPr/>
            <p:nvPr/>
          </p:nvSpPr>
          <p:spPr bwMode="auto">
            <a:xfrm>
              <a:off x="8077200" y="2514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7" name="Ellipse 196"/>
            <p:cNvSpPr/>
            <p:nvPr/>
          </p:nvSpPr>
          <p:spPr bwMode="auto">
            <a:xfrm>
              <a:off x="8077200" y="1143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8" name="Ellipse 197"/>
            <p:cNvSpPr/>
            <p:nvPr/>
          </p:nvSpPr>
          <p:spPr bwMode="auto">
            <a:xfrm>
              <a:off x="10591800" y="1828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339" name="Textfeld 14338"/>
          <p:cNvSpPr txBox="1"/>
          <p:nvPr/>
        </p:nvSpPr>
        <p:spPr>
          <a:xfrm>
            <a:off x="6553200" y="1219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1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Noch komplexere </a:t>
            </a:r>
            <a:r>
              <a:rPr lang="de-DE" dirty="0" smtClean="0"/>
              <a:t>Gates</a:t>
            </a:r>
          </a:p>
          <a:p>
            <a:r>
              <a:rPr lang="de-DE" dirty="0" smtClean="0"/>
              <a:t>Gatter mit 3 Eingängen</a:t>
            </a:r>
          </a:p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</a:t>
            </a:r>
            <a:r>
              <a:rPr lang="de-DE" dirty="0" smtClean="0"/>
              <a:t>X0 </a:t>
            </a:r>
            <a:r>
              <a:rPr lang="de-DE" dirty="0"/>
              <a:t>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/>
              <a:t>Y = </a:t>
            </a:r>
            <a:r>
              <a:rPr lang="de-DE" dirty="0" err="1" smtClean="0"/>
              <a:t>sel</a:t>
            </a:r>
            <a:r>
              <a:rPr lang="de-DE" dirty="0" smtClean="0"/>
              <a:t> ? X1 </a:t>
            </a:r>
            <a:r>
              <a:rPr lang="de-DE" dirty="0"/>
              <a:t>: </a:t>
            </a:r>
            <a:r>
              <a:rPr lang="de-DE" dirty="0" smtClean="0"/>
              <a:t>X0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Normalform: </a:t>
            </a:r>
            <a:r>
              <a:rPr lang="de-DE" dirty="0"/>
              <a:t>Y = </a:t>
            </a:r>
            <a:r>
              <a:rPr lang="de-DE" dirty="0" smtClean="0"/>
              <a:t>!</a:t>
            </a:r>
            <a:r>
              <a:rPr lang="de-DE" dirty="0" err="1" smtClean="0"/>
              <a:t>sel</a:t>
            </a:r>
            <a:r>
              <a:rPr lang="de-DE" dirty="0" smtClean="0"/>
              <a:t> </a:t>
            </a:r>
            <a:r>
              <a:rPr lang="de-DE" dirty="0"/>
              <a:t>&amp; X0 | </a:t>
            </a:r>
            <a:r>
              <a:rPr lang="de-DE" dirty="0" err="1"/>
              <a:t>sel</a:t>
            </a:r>
            <a:r>
              <a:rPr lang="de-DE" dirty="0"/>
              <a:t> &amp; </a:t>
            </a:r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Bogen 174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6" name="Bogen 175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7" name="Gerade Verbindung 176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Bogen 178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0" name="Gerade Verbindung 179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8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Noch komplexere </a:t>
            </a:r>
            <a:r>
              <a:rPr lang="de-DE" dirty="0" smtClean="0"/>
              <a:t>Gates</a:t>
            </a:r>
          </a:p>
          <a:p>
            <a:r>
              <a:rPr lang="de-DE" dirty="0" smtClean="0"/>
              <a:t>Gatter mit 3 Eingängen</a:t>
            </a:r>
          </a:p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</a:t>
            </a:r>
            <a:r>
              <a:rPr lang="de-DE" dirty="0" smtClean="0"/>
              <a:t>X0 </a:t>
            </a:r>
            <a:r>
              <a:rPr lang="de-DE" dirty="0"/>
              <a:t>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/>
              <a:t>Y = </a:t>
            </a:r>
            <a:r>
              <a:rPr lang="de-DE" dirty="0" err="1" smtClean="0"/>
              <a:t>sel</a:t>
            </a:r>
            <a:r>
              <a:rPr lang="de-DE" dirty="0" smtClean="0"/>
              <a:t> ? X1 </a:t>
            </a:r>
            <a:r>
              <a:rPr lang="de-DE" dirty="0"/>
              <a:t>: </a:t>
            </a:r>
            <a:r>
              <a:rPr lang="de-DE" dirty="0" smtClean="0"/>
              <a:t>X0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Normalform: </a:t>
            </a:r>
            <a:r>
              <a:rPr lang="de-DE" dirty="0"/>
              <a:t>Y = </a:t>
            </a:r>
            <a:r>
              <a:rPr lang="de-DE" dirty="0" smtClean="0"/>
              <a:t>!</a:t>
            </a:r>
            <a:r>
              <a:rPr lang="de-DE" dirty="0" err="1" smtClean="0"/>
              <a:t>sel</a:t>
            </a:r>
            <a:r>
              <a:rPr lang="de-DE" dirty="0" smtClean="0"/>
              <a:t> </a:t>
            </a:r>
            <a:r>
              <a:rPr lang="de-DE" dirty="0"/>
              <a:t>&amp; X0 | </a:t>
            </a:r>
            <a:r>
              <a:rPr lang="de-DE" dirty="0" err="1"/>
              <a:t>sel</a:t>
            </a:r>
            <a:r>
              <a:rPr lang="de-DE" dirty="0"/>
              <a:t> &amp; </a:t>
            </a:r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Bogen 44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Ellipse 48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165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Warum ist ein Multiplexer so </a:t>
            </a:r>
            <a:r>
              <a:rPr lang="de-DE" dirty="0" smtClean="0"/>
              <a:t>wichtig?</a:t>
            </a:r>
          </a:p>
          <a:p>
            <a:r>
              <a:rPr lang="de-DE" dirty="0" smtClean="0"/>
              <a:t>Jede </a:t>
            </a:r>
            <a:r>
              <a:rPr lang="de-DE" dirty="0"/>
              <a:t>logische Funktion kann mit </a:t>
            </a:r>
            <a:r>
              <a:rPr lang="de-DE" dirty="0" err="1"/>
              <a:t>Multiplexern</a:t>
            </a:r>
            <a:r>
              <a:rPr lang="de-DE" dirty="0"/>
              <a:t>, </a:t>
            </a:r>
            <a:r>
              <a:rPr lang="de-DE" dirty="0" smtClean="0"/>
              <a:t>Invertern </a:t>
            </a:r>
            <a:r>
              <a:rPr lang="de-DE" dirty="0"/>
              <a:t>und logischen Konstanten realisiert </a:t>
            </a:r>
            <a:r>
              <a:rPr lang="de-DE" dirty="0" smtClean="0"/>
              <a:t>werden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971800"/>
            <a:ext cx="1915672" cy="1600203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953000"/>
            <a:ext cx="4059944" cy="160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8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Beispiel: AND</a:t>
            </a:r>
          </a:p>
          <a:p>
            <a:r>
              <a:rPr lang="de-DE" dirty="0"/>
              <a:t>AND ist null wenn die Variable A null ist, </a:t>
            </a:r>
            <a:r>
              <a:rPr lang="de-DE" dirty="0" smtClean="0"/>
              <a:t>unabhängig von B</a:t>
            </a:r>
            <a:endParaRPr lang="de-DE" dirty="0"/>
          </a:p>
          <a:p>
            <a:r>
              <a:rPr lang="de-DE" dirty="0" smtClean="0"/>
              <a:t>-&gt; A </a:t>
            </a:r>
            <a:r>
              <a:rPr lang="de-DE" dirty="0"/>
              <a:t>an Select </a:t>
            </a:r>
            <a:r>
              <a:rPr lang="de-DE" dirty="0" smtClean="0"/>
              <a:t>anschließen, an </a:t>
            </a:r>
            <a:r>
              <a:rPr lang="de-DE" dirty="0"/>
              <a:t>Eingang X0 schließen wir die logische </a:t>
            </a:r>
            <a:r>
              <a:rPr lang="de-DE" dirty="0" smtClean="0"/>
              <a:t>0</a:t>
            </a:r>
          </a:p>
          <a:p>
            <a:r>
              <a:rPr lang="de-DE" dirty="0"/>
              <a:t>Wenn A eins ist (Select = 1), hängt das Ergebnis von Variable B </a:t>
            </a:r>
            <a:r>
              <a:rPr lang="de-DE" dirty="0" smtClean="0"/>
              <a:t>ab</a:t>
            </a:r>
            <a:endParaRPr lang="de-DE" dirty="0"/>
          </a:p>
          <a:p>
            <a:r>
              <a:rPr lang="de-DE" dirty="0" smtClean="0"/>
              <a:t>-&gt; Variable </a:t>
            </a:r>
            <a:r>
              <a:rPr lang="de-DE" dirty="0"/>
              <a:t>B </a:t>
            </a:r>
            <a:r>
              <a:rPr lang="de-DE" dirty="0" smtClean="0"/>
              <a:t>wird </a:t>
            </a:r>
            <a:r>
              <a:rPr lang="de-DE" dirty="0"/>
              <a:t>an Eingang X1 angeschlossen</a:t>
            </a:r>
            <a:r>
              <a:rPr lang="de-DE" dirty="0" smtClean="0"/>
              <a:t>.</a:t>
            </a:r>
          </a:p>
          <a:p>
            <a:r>
              <a:rPr lang="de-DE" dirty="0"/>
              <a:t>AND = A ? </a:t>
            </a:r>
            <a:r>
              <a:rPr lang="de-DE" dirty="0" smtClean="0"/>
              <a:t>B </a:t>
            </a:r>
            <a:r>
              <a:rPr lang="de-DE" dirty="0"/>
              <a:t>: </a:t>
            </a:r>
            <a:r>
              <a:rPr lang="de-DE" dirty="0" smtClean="0"/>
              <a:t>0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38862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419600" y="4572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419600" y="4572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Bogen 15"/>
          <p:cNvSpPr/>
          <p:nvPr/>
        </p:nvSpPr>
        <p:spPr bwMode="auto">
          <a:xfrm flipV="1">
            <a:off x="4724400" y="4572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3886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55626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4419600" y="5486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088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 EXNOR</a:t>
            </a:r>
          </a:p>
          <a:p>
            <a:r>
              <a:rPr lang="de-DE" dirty="0" smtClean="0"/>
              <a:t>EXNOR </a:t>
            </a:r>
            <a:r>
              <a:rPr lang="de-DE" dirty="0"/>
              <a:t>= A ? </a:t>
            </a:r>
            <a:r>
              <a:rPr lang="de-DE" dirty="0" smtClean="0"/>
              <a:t>B </a:t>
            </a:r>
            <a:r>
              <a:rPr lang="de-DE" dirty="0"/>
              <a:t>: </a:t>
            </a:r>
            <a:r>
              <a:rPr lang="de-DE" dirty="0" smtClean="0"/>
              <a:t>!B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21360" y="4114800"/>
            <a:ext cx="330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4191000" y="3810000"/>
            <a:ext cx="1905000" cy="1981200"/>
            <a:chOff x="1524000" y="4495800"/>
            <a:chExt cx="1905000" cy="1981200"/>
          </a:xfrm>
        </p:grpSpPr>
        <p:cxnSp>
          <p:nvCxnSpPr>
            <p:cNvPr id="25" name="Gerade Verbindung 24"/>
            <p:cNvCxnSpPr/>
            <p:nvPr/>
          </p:nvCxnSpPr>
          <p:spPr bwMode="auto">
            <a:xfrm>
              <a:off x="1524000" y="5257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>
              <a:off x="1524000" y="5715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feld 26"/>
            <p:cNvSpPr txBox="1"/>
            <p:nvPr/>
          </p:nvSpPr>
          <p:spPr>
            <a:xfrm>
              <a:off x="1676400" y="49530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1676400" y="5410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29" name="Bogen 28"/>
            <p:cNvSpPr/>
            <p:nvPr/>
          </p:nvSpPr>
          <p:spPr bwMode="auto">
            <a:xfrm>
              <a:off x="17526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Bogen 29"/>
            <p:cNvSpPr/>
            <p:nvPr/>
          </p:nvSpPr>
          <p:spPr bwMode="auto">
            <a:xfrm>
              <a:off x="1676400" y="4953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1" name="Gerade Verbindung 30"/>
            <p:cNvCxnSpPr>
              <a:endCxn id="29" idx="0"/>
            </p:cNvCxnSpPr>
            <p:nvPr/>
          </p:nvCxnSpPr>
          <p:spPr bwMode="auto">
            <a:xfrm flipH="1">
              <a:off x="1943100" y="4953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Gerade Verbindung 31"/>
            <p:cNvCxnSpPr/>
            <p:nvPr/>
          </p:nvCxnSpPr>
          <p:spPr bwMode="auto">
            <a:xfrm flipH="1">
              <a:off x="1905000" y="6019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Ellipse 32"/>
            <p:cNvSpPr/>
            <p:nvPr/>
          </p:nvSpPr>
          <p:spPr bwMode="auto">
            <a:xfrm>
              <a:off x="2971800" y="5334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 flipV="1">
              <a:off x="1676400" y="4495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5" name="Bogen 34"/>
            <p:cNvSpPr/>
            <p:nvPr/>
          </p:nvSpPr>
          <p:spPr bwMode="auto">
            <a:xfrm>
              <a:off x="18288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6" name="Gerade Verbindung 35"/>
            <p:cNvCxnSpPr/>
            <p:nvPr/>
          </p:nvCxnSpPr>
          <p:spPr bwMode="auto">
            <a:xfrm>
              <a:off x="32766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854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Multiplexer kann auch einfacher </a:t>
            </a:r>
            <a:r>
              <a:rPr lang="de-DE" dirty="0" smtClean="0"/>
              <a:t>(als unten) realisiert </a:t>
            </a:r>
            <a:r>
              <a:rPr lang="de-DE" dirty="0"/>
              <a:t>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Bogen 40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Gerade Verbindung 41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Bogen 46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8" name="Gerade Verbindung 4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Ellipse 57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688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12954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1295400" y="3962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1600200" y="3048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3048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2954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2954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Bogen 51"/>
          <p:cNvSpPr/>
          <p:nvPr/>
        </p:nvSpPr>
        <p:spPr bwMode="auto">
          <a:xfrm flipV="1">
            <a:off x="16002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&quot;Nein&quot;-Symbol 9"/>
          <p:cNvSpPr/>
          <p:nvPr/>
        </p:nvSpPr>
        <p:spPr bwMode="auto">
          <a:xfrm>
            <a:off x="2743200" y="3886200"/>
            <a:ext cx="609600" cy="609600"/>
          </a:xfrm>
          <a:prstGeom prst="noSmoking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56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Kombinatorisch </a:t>
            </a:r>
            <a:r>
              <a:rPr lang="de-DE" dirty="0"/>
              <a:t>gibt es </a:t>
            </a:r>
            <a:r>
              <a:rPr lang="de-DE" dirty="0" smtClean="0"/>
              <a:t>2</a:t>
            </a:r>
            <a:r>
              <a:rPr lang="de-DE" baseline="30000" dirty="0" smtClean="0"/>
              <a:t>4</a:t>
            </a:r>
            <a:r>
              <a:rPr lang="de-DE" dirty="0" smtClean="0"/>
              <a:t> </a:t>
            </a:r>
            <a:r>
              <a:rPr lang="de-DE" dirty="0"/>
              <a:t>= 16 Booleschen Funktionen von zwei </a:t>
            </a:r>
            <a:r>
              <a:rPr lang="de-DE" dirty="0" smtClean="0"/>
              <a:t>Variablen</a:t>
            </a:r>
          </a:p>
          <a:p>
            <a:r>
              <a:rPr lang="de-DE" dirty="0"/>
              <a:t>Die Länge der Ergebnistabelle ist 4 und für jede Zeile haben wir zwei Möglichkeiten.</a:t>
            </a:r>
            <a:endParaRPr lang="de-DE" dirty="0" smtClean="0"/>
          </a:p>
          <a:p>
            <a:r>
              <a:rPr lang="de-DE" dirty="0" smtClean="0"/>
              <a:t>Die wichtigsten </a:t>
            </a:r>
            <a:r>
              <a:rPr lang="de-DE" dirty="0"/>
              <a:t>Booleschen Funktionen mit zwei Variablen sind NAND, NOR, </a:t>
            </a:r>
            <a:r>
              <a:rPr lang="de-DE" dirty="0" smtClean="0"/>
              <a:t>EXNOR (Gleichwertigkeit, Äquivalenz).</a:t>
            </a:r>
          </a:p>
          <a:p>
            <a:r>
              <a:rPr lang="de-DE" dirty="0"/>
              <a:t>Da </a:t>
            </a:r>
            <a:r>
              <a:rPr lang="de-DE" dirty="0" smtClean="0"/>
              <a:t>es </a:t>
            </a:r>
            <a:r>
              <a:rPr lang="de-DE" dirty="0"/>
              <a:t>Inverter </a:t>
            </a:r>
            <a:r>
              <a:rPr lang="de-DE" dirty="0" smtClean="0"/>
              <a:t>gibt, </a:t>
            </a:r>
            <a:r>
              <a:rPr lang="de-DE" dirty="0"/>
              <a:t>können wir aus NAND, NOR und </a:t>
            </a:r>
            <a:r>
              <a:rPr lang="de-DE" dirty="0" smtClean="0"/>
              <a:t>EXNOR AND</a:t>
            </a:r>
            <a:r>
              <a:rPr lang="de-DE" dirty="0"/>
              <a:t>, OR und die </a:t>
            </a:r>
            <a:r>
              <a:rPr lang="de-DE" dirty="0" smtClean="0"/>
              <a:t>EXOR </a:t>
            </a:r>
            <a:r>
              <a:rPr lang="de-DE" dirty="0"/>
              <a:t>bauen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793153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259929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48631"/>
              </p:ext>
            </p:extLst>
          </p:nvPr>
        </p:nvGraphicFramePr>
        <p:xfrm>
          <a:off x="350520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54482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103888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40261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80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Wir können </a:t>
            </a:r>
            <a:r>
              <a:rPr lang="de-DE" dirty="0" smtClean="0"/>
              <a:t>die Gatter so erweitern, dass sie sich im </a:t>
            </a:r>
            <a:r>
              <a:rPr lang="de-DE" dirty="0"/>
              <a:t>hochohmigen Zustand befinden </a:t>
            </a:r>
            <a:r>
              <a:rPr lang="de-DE" dirty="0" smtClean="0"/>
              <a:t>können</a:t>
            </a:r>
          </a:p>
          <a:p>
            <a:r>
              <a:rPr lang="de-DE" dirty="0" smtClean="0"/>
              <a:t>-&gt; </a:t>
            </a:r>
            <a:r>
              <a:rPr lang="de-DE" dirty="0" err="1" smtClean="0"/>
              <a:t>Gated</a:t>
            </a:r>
            <a:r>
              <a:rPr lang="de-DE" dirty="0" smtClean="0"/>
              <a:t> Inverter</a:t>
            </a:r>
          </a:p>
          <a:p>
            <a:r>
              <a:rPr lang="de-DE" dirty="0" smtClean="0"/>
              <a:t>Wenn </a:t>
            </a:r>
            <a:r>
              <a:rPr lang="de-DE" dirty="0"/>
              <a:t>der </a:t>
            </a:r>
            <a:r>
              <a:rPr lang="de-DE" dirty="0" err="1"/>
              <a:t>Enable</a:t>
            </a:r>
            <a:r>
              <a:rPr lang="de-DE" dirty="0"/>
              <a:t> Eingang eins ist, funktioniert der Inverter wie ein </a:t>
            </a:r>
            <a:r>
              <a:rPr lang="de-DE" dirty="0" smtClean="0"/>
              <a:t>gewöhnlicher 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373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Mit </a:t>
            </a:r>
            <a:r>
              <a:rPr lang="de-DE" dirty="0" err="1"/>
              <a:t>Enable</a:t>
            </a:r>
            <a:r>
              <a:rPr lang="de-DE" dirty="0"/>
              <a:t> = null, ist der Ausgang von VDD und GND </a:t>
            </a:r>
            <a:r>
              <a:rPr lang="de-DE" dirty="0" smtClean="0"/>
              <a:t>getrennt, </a:t>
            </a:r>
            <a:r>
              <a:rPr lang="de-DE" dirty="0"/>
              <a:t>der </a:t>
            </a:r>
            <a:r>
              <a:rPr lang="de-DE" dirty="0" smtClean="0"/>
              <a:t>Ausgang „schwebt“ (</a:t>
            </a:r>
            <a:r>
              <a:rPr lang="de-DE" dirty="0" err="1" smtClean="0"/>
              <a:t>float</a:t>
            </a:r>
            <a:r>
              <a:rPr lang="de-DE" dirty="0" smtClean="0"/>
              <a:t>) </a:t>
            </a:r>
            <a:r>
              <a:rPr lang="de-DE" dirty="0"/>
              <a:t>im hochohmigen (high </a:t>
            </a:r>
            <a:r>
              <a:rPr lang="de-DE" dirty="0" err="1"/>
              <a:t>impedance</a:t>
            </a:r>
            <a:r>
              <a:rPr lang="de-DE" dirty="0"/>
              <a:t>)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8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124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38481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>
            <a:endCxn id="30" idx="1"/>
          </p:cNvCxnSpPr>
          <p:nvPr/>
        </p:nvCxnSpPr>
        <p:spPr bwMode="auto">
          <a:xfrm flipH="1">
            <a:off x="4495800" y="4495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468360" y="4495800"/>
            <a:ext cx="1763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Schlecht – leitet 1 nicht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76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876800" y="35052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Gut</a:t>
            </a:r>
            <a:endParaRPr lang="de-DE" dirty="0"/>
          </a:p>
        </p:txBody>
      </p: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Ellipse 4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Gleichschenkliges Dreieck 46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8" name="Gerade Verbindung 47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9" name="Textfeld 48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4114800" y="5257800"/>
            <a:ext cx="1143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214027" y="5971401"/>
            <a:ext cx="881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r>
              <a:rPr lang="de-DE" dirty="0" smtClean="0"/>
              <a:t> = !En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157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943600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922703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7772400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5236903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5770303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5770303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5770303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543800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7328396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69854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7328396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79760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7518896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976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214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595096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6303704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4800600" y="4191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100" name="Gerade Verbindung 9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" name="Ellipse 10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2" name="Gleichschenkliges Dreieck 10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4" name="Textfeld 103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106" name="Gruppieren 105"/>
          <p:cNvGrpSpPr/>
          <p:nvPr/>
        </p:nvGrpSpPr>
        <p:grpSpPr>
          <a:xfrm>
            <a:off x="6916590" y="5410200"/>
            <a:ext cx="1138621" cy="609600"/>
            <a:chOff x="990600" y="4648200"/>
            <a:chExt cx="1981200" cy="1060704"/>
          </a:xfrm>
        </p:grpSpPr>
        <p:cxnSp>
          <p:nvCxnSpPr>
            <p:cNvPr id="107" name="Gerade Verbindung 106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Ellipse 107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9" name="Gleichschenkliges Dreieck 108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0" name="Gerade Verbindung 10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1" name="Textfeld 110"/>
          <p:cNvSpPr txBox="1"/>
          <p:nvPr/>
        </p:nvSpPr>
        <p:spPr>
          <a:xfrm>
            <a:off x="684039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790719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678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544896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523999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3373696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838199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1371599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1371599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1371599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145096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2929692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25867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2929692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35773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3120192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3577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2815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3196392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1905000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172201" y="5943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172201" y="2895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65532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H="1">
            <a:off x="5257801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3" name="Gruppieren 102"/>
          <p:cNvGrpSpPr/>
          <p:nvPr/>
        </p:nvGrpSpPr>
        <p:grpSpPr>
          <a:xfrm>
            <a:off x="6019801" y="44196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6019801" y="3657600"/>
            <a:ext cx="533400" cy="762000"/>
            <a:chOff x="1524000" y="3048000"/>
            <a:chExt cx="533400" cy="762000"/>
          </a:xfrm>
        </p:grpSpPr>
        <p:grpSp>
          <p:nvGrpSpPr>
            <p:cNvPr id="113" name="Gruppieren 11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1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2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4" name="Ellipse 11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23" name="Gerade Verbindung 122"/>
          <p:cNvCxnSpPr/>
          <p:nvPr/>
        </p:nvCxnSpPr>
        <p:spPr bwMode="auto">
          <a:xfrm>
            <a:off x="5791201" y="3276600"/>
            <a:ext cx="0" cy="228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7234994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>
            <a:endCxn id="109" idx="1"/>
          </p:cNvCxnSpPr>
          <p:nvPr/>
        </p:nvCxnSpPr>
        <p:spPr bwMode="auto">
          <a:xfrm flipH="1">
            <a:off x="6553202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0" name="Gruppieren 149"/>
          <p:cNvGrpSpPr/>
          <p:nvPr/>
        </p:nvGrpSpPr>
        <p:grpSpPr>
          <a:xfrm>
            <a:off x="6019801" y="2895600"/>
            <a:ext cx="533400" cy="762000"/>
            <a:chOff x="1524000" y="3048000"/>
            <a:chExt cx="533400" cy="762000"/>
          </a:xfrm>
        </p:grpSpPr>
        <p:grpSp>
          <p:nvGrpSpPr>
            <p:cNvPr id="151" name="Gruppieren 15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2" name="Ellipse 15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1" name="Gruppieren 160"/>
          <p:cNvGrpSpPr/>
          <p:nvPr/>
        </p:nvGrpSpPr>
        <p:grpSpPr>
          <a:xfrm>
            <a:off x="6019801" y="5181600"/>
            <a:ext cx="533400" cy="762000"/>
            <a:chOff x="1600200" y="4419600"/>
            <a:chExt cx="533400" cy="762000"/>
          </a:xfrm>
        </p:grpSpPr>
        <p:sp>
          <p:nvSpPr>
            <p:cNvPr id="1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" name="Gerade Verbindung 14"/>
          <p:cNvCxnSpPr/>
          <p:nvPr/>
        </p:nvCxnSpPr>
        <p:spPr bwMode="auto">
          <a:xfrm flipH="1">
            <a:off x="5791201" y="3276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H="1">
            <a:off x="5791201" y="556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Textfeld 170"/>
          <p:cNvSpPr txBox="1"/>
          <p:nvPr/>
        </p:nvSpPr>
        <p:spPr>
          <a:xfrm>
            <a:off x="5791201" y="3810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594360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3" name="Gruppieren 172"/>
          <p:cNvGrpSpPr/>
          <p:nvPr/>
        </p:nvGrpSpPr>
        <p:grpSpPr>
          <a:xfrm>
            <a:off x="4325790" y="2590800"/>
            <a:ext cx="1138621" cy="609600"/>
            <a:chOff x="990600" y="4648200"/>
            <a:chExt cx="1981200" cy="1060704"/>
          </a:xfrm>
        </p:grpSpPr>
        <p:cxnSp>
          <p:nvCxnSpPr>
            <p:cNvPr id="174" name="Gerade Verbindung 1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5" name="Ellipse 1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6" name="Gleichschenkliges Dreieck 1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7" name="Gerade Verbindung 1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8" name="Textfeld 177"/>
          <p:cNvSpPr txBox="1"/>
          <p:nvPr/>
        </p:nvSpPr>
        <p:spPr>
          <a:xfrm>
            <a:off x="424959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5316390" y="2667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346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mit </a:t>
            </a:r>
            <a:r>
              <a:rPr lang="de-DE" dirty="0" err="1" smtClean="0"/>
              <a:t>Gated</a:t>
            </a:r>
            <a:r>
              <a:rPr lang="de-DE" dirty="0" smtClean="0"/>
              <a:t> Invertern</a:t>
            </a:r>
          </a:p>
          <a:p>
            <a:r>
              <a:rPr lang="de-DE" dirty="0"/>
              <a:t>Wir brauchen zwei </a:t>
            </a:r>
            <a:r>
              <a:rPr lang="de-DE" dirty="0" smtClean="0"/>
              <a:t>normale- </a:t>
            </a:r>
            <a:r>
              <a:rPr lang="de-DE" dirty="0"/>
              <a:t>und zwei </a:t>
            </a:r>
            <a:r>
              <a:rPr lang="de-DE" dirty="0" err="1"/>
              <a:t>Gated</a:t>
            </a:r>
            <a:r>
              <a:rPr lang="de-DE" dirty="0"/>
              <a:t> </a:t>
            </a:r>
            <a:r>
              <a:rPr lang="de-DE" dirty="0" smtClean="0"/>
              <a:t>Invertern </a:t>
            </a:r>
            <a:r>
              <a:rPr lang="de-DE" dirty="0"/>
              <a:t>– es sind insgesamt 2 x 2 + 2 x 4 = 12 </a:t>
            </a:r>
            <a:r>
              <a:rPr lang="de-DE" dirty="0" smtClean="0"/>
              <a:t>Transistoren - besser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6248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62484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62484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6248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27"/>
          <p:cNvCxnSpPr/>
          <p:nvPr/>
        </p:nvCxnSpPr>
        <p:spPr bwMode="auto">
          <a:xfrm>
            <a:off x="67818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781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Gleichschenkliges Dreieck 29"/>
          <p:cNvSpPr/>
          <p:nvPr/>
        </p:nvSpPr>
        <p:spPr bwMode="auto">
          <a:xfrm rot="5400000">
            <a:off x="52608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Gleichschenkliges Dreieck 30"/>
          <p:cNvSpPr/>
          <p:nvPr/>
        </p:nvSpPr>
        <p:spPr bwMode="auto">
          <a:xfrm rot="5400000">
            <a:off x="5260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/>
          <p:nvPr/>
        </p:nvCxnSpPr>
        <p:spPr bwMode="auto">
          <a:xfrm>
            <a:off x="57912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mit Pfeil 32"/>
          <p:cNvCxnSpPr/>
          <p:nvPr/>
        </p:nvCxnSpPr>
        <p:spPr bwMode="auto">
          <a:xfrm>
            <a:off x="57912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57230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57743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47244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46482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47244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4648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80772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70896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83820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5029200" y="5638800"/>
            <a:ext cx="1138621" cy="609600"/>
            <a:chOff x="990600" y="4648200"/>
            <a:chExt cx="1981200" cy="1060704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Ellipse 4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8" name="Gleichschenkliges Dreieck 4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4936169" y="57150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6002968" y="5715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7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Oft werden auch mehrfache Multiplexer </a:t>
            </a:r>
            <a:r>
              <a:rPr lang="de-DE" dirty="0" smtClean="0"/>
              <a:t>verwendet.</a:t>
            </a:r>
          </a:p>
          <a:p>
            <a:r>
              <a:rPr lang="de-DE" dirty="0" smtClean="0"/>
              <a:t>ZB wenn </a:t>
            </a:r>
            <a:r>
              <a:rPr lang="de-DE" dirty="0"/>
              <a:t>man die digitalen Signale von mehreren Quellen über eine Leitung übertragen möchte</a:t>
            </a:r>
            <a:r>
              <a:rPr lang="de-DE" dirty="0" smtClean="0"/>
              <a:t>.</a:t>
            </a:r>
          </a:p>
          <a:p>
            <a:r>
              <a:rPr lang="de-DE" dirty="0" smtClean="0"/>
              <a:t>2-&gt;1 Multiplexer</a:t>
            </a:r>
          </a:p>
          <a:p>
            <a:r>
              <a:rPr lang="de-DE" dirty="0" smtClean="0"/>
              <a:t>4-&gt;1 Multiplexer</a:t>
            </a:r>
            <a:r>
              <a:rPr lang="de-DE" dirty="0" smtClean="0"/>
              <a:t>…</a:t>
            </a:r>
          </a:p>
          <a:p>
            <a:r>
              <a:rPr lang="de-DE" dirty="0" smtClean="0"/>
              <a:t>Realisierung s. </a:t>
            </a:r>
            <a:r>
              <a:rPr lang="de-DE" dirty="0"/>
              <a:t>F</a:t>
            </a:r>
            <a:r>
              <a:rPr lang="de-DE" dirty="0" smtClean="0"/>
              <a:t>olie 40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4648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975706" y="51816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(1:0)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4038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1981200" y="5105400"/>
            <a:ext cx="10668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524000" y="3733800"/>
            <a:ext cx="6858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8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Decoder.</a:t>
            </a:r>
          </a:p>
          <a:p>
            <a:r>
              <a:rPr lang="de-DE" dirty="0" smtClean="0"/>
              <a:t>Beispiel: 8-bit </a:t>
            </a:r>
            <a:r>
              <a:rPr lang="de-DE" dirty="0"/>
              <a:t>Eingang </a:t>
            </a:r>
            <a:r>
              <a:rPr lang="de-DE" dirty="0" smtClean="0"/>
              <a:t>D(7:0) (binäre Zahl) </a:t>
            </a:r>
            <a:r>
              <a:rPr lang="de-DE" dirty="0"/>
              <a:t>und </a:t>
            </a:r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Ausgänge</a:t>
            </a:r>
            <a:r>
              <a:rPr lang="de-DE" dirty="0" smtClean="0"/>
              <a:t>.</a:t>
            </a:r>
          </a:p>
          <a:p>
            <a:r>
              <a:rPr lang="de-DE" dirty="0" smtClean="0"/>
              <a:t>Falls Eingang = m </a:t>
            </a:r>
            <a:r>
              <a:rPr lang="de-DE" dirty="0"/>
              <a:t>(binär Kodiert) ist der m-</a:t>
            </a:r>
            <a:r>
              <a:rPr lang="de-DE" dirty="0" err="1"/>
              <a:t>te</a:t>
            </a:r>
            <a:r>
              <a:rPr lang="de-DE" dirty="0"/>
              <a:t> Ausgang 1. Alle anderen Ausgänge sind null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34290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1148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3581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4876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032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Realisierung</a:t>
            </a:r>
          </a:p>
          <a:p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AND Gattern mit n </a:t>
            </a:r>
            <a:r>
              <a:rPr lang="de-DE" dirty="0" smtClean="0"/>
              <a:t>Eingängen</a:t>
            </a:r>
            <a:endParaRPr lang="de-DE" dirty="0"/>
          </a:p>
          <a:p>
            <a:r>
              <a:rPr lang="de-DE" dirty="0" smtClean="0"/>
              <a:t>Wenn </a:t>
            </a:r>
            <a:r>
              <a:rPr lang="de-DE" dirty="0"/>
              <a:t>z.B. das AND Gate dem Ausgang 5 </a:t>
            </a:r>
            <a:r>
              <a:rPr lang="de-DE" dirty="0" smtClean="0"/>
              <a:t>gehört, sollte </a:t>
            </a:r>
            <a:r>
              <a:rPr lang="de-DE" dirty="0"/>
              <a:t>es </a:t>
            </a:r>
            <a:r>
              <a:rPr lang="de-DE" dirty="0" smtClean="0"/>
              <a:t>„1“ </a:t>
            </a:r>
            <a:r>
              <a:rPr lang="de-DE" dirty="0"/>
              <a:t>für die binäre </a:t>
            </a:r>
            <a:r>
              <a:rPr lang="de-DE" dirty="0" smtClean="0"/>
              <a:t>Zahl </a:t>
            </a:r>
            <a:r>
              <a:rPr lang="de-DE" dirty="0"/>
              <a:t>D(7:0) = </a:t>
            </a:r>
            <a:r>
              <a:rPr lang="de-DE" dirty="0" smtClean="0"/>
              <a:t>0000_1001 erzeugen</a:t>
            </a:r>
          </a:p>
          <a:p>
            <a:r>
              <a:rPr lang="de-DE" dirty="0"/>
              <a:t>Y5 = !D7 &amp; !D6 &amp; !D5 &amp; !D4 &amp; D3 &amp; !D2 &amp; !D1 &amp; </a:t>
            </a:r>
            <a:r>
              <a:rPr lang="de-DE" dirty="0" smtClean="0"/>
              <a:t>D0</a:t>
            </a:r>
          </a:p>
          <a:p>
            <a:r>
              <a:rPr lang="de-DE" dirty="0"/>
              <a:t>Alle </a:t>
            </a:r>
            <a:r>
              <a:rPr lang="de-DE" dirty="0" smtClean="0"/>
              <a:t>Variablen, </a:t>
            </a:r>
            <a:r>
              <a:rPr lang="de-DE" dirty="0"/>
              <a:t>die null sind, </a:t>
            </a:r>
            <a:r>
              <a:rPr lang="de-DE" dirty="0" smtClean="0"/>
              <a:t>werden negiert</a:t>
            </a:r>
          </a:p>
          <a:p>
            <a:r>
              <a:rPr lang="de-DE" dirty="0"/>
              <a:t>In solcher Realisierung brauchen wir 256 ANDs mit 8 Eingängen und 8 </a:t>
            </a:r>
            <a:r>
              <a:rPr lang="de-DE" dirty="0" smtClean="0"/>
              <a:t>Invertern für Di Negationen. </a:t>
            </a:r>
            <a:r>
              <a:rPr lang="de-DE" dirty="0"/>
              <a:t>Das sind insgesamt 256 x </a:t>
            </a:r>
            <a:r>
              <a:rPr lang="de-DE" dirty="0" smtClean="0"/>
              <a:t>18 </a:t>
            </a:r>
            <a:r>
              <a:rPr lang="de-DE" dirty="0"/>
              <a:t>+ </a:t>
            </a:r>
            <a:r>
              <a:rPr lang="de-DE" dirty="0" smtClean="0"/>
              <a:t>8 </a:t>
            </a:r>
            <a:r>
              <a:rPr lang="de-DE" dirty="0"/>
              <a:t>~ </a:t>
            </a:r>
            <a:r>
              <a:rPr lang="de-DE" dirty="0" smtClean="0"/>
              <a:t>4600 </a:t>
            </a:r>
            <a:r>
              <a:rPr lang="de-DE" dirty="0"/>
              <a:t>Transistoren.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417576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86156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5166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461772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492252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928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402336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562356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5715000" y="42672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4800600" y="571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Ellipse 36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Ellipse 38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Ellipse 41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800600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47244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D7</a:t>
            </a: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2057400" y="5775960"/>
            <a:ext cx="228600" cy="320040"/>
            <a:chOff x="3657600" y="3048000"/>
            <a:chExt cx="1143000" cy="1600200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Bogen 4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0" name="Gruppieren 49"/>
          <p:cNvGrpSpPr/>
          <p:nvPr/>
        </p:nvGrpSpPr>
        <p:grpSpPr>
          <a:xfrm>
            <a:off x="2057400" y="4770120"/>
            <a:ext cx="228600" cy="320040"/>
            <a:chOff x="3657600" y="3048000"/>
            <a:chExt cx="1143000" cy="16002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Bogen 5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4" name="Gerade Verbindung 5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5" name="Gruppieren 54"/>
          <p:cNvGrpSpPr/>
          <p:nvPr/>
        </p:nvGrpSpPr>
        <p:grpSpPr>
          <a:xfrm>
            <a:off x="2057400" y="4465320"/>
            <a:ext cx="228600" cy="320040"/>
            <a:chOff x="3657600" y="3048000"/>
            <a:chExt cx="1143000" cy="1600200"/>
          </a:xfrm>
        </p:grpSpPr>
        <p:cxnSp>
          <p:nvCxnSpPr>
            <p:cNvPr id="56" name="Gerade Verbindung 5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Bogen 5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Gerade Verbindung 5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2057400" y="4175760"/>
            <a:ext cx="228600" cy="320040"/>
            <a:chOff x="3657600" y="3048000"/>
            <a:chExt cx="1143000" cy="1600200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" name="Gruppieren 5"/>
          <p:cNvGrpSpPr/>
          <p:nvPr/>
        </p:nvGrpSpPr>
        <p:grpSpPr>
          <a:xfrm>
            <a:off x="7010400" y="5334000"/>
            <a:ext cx="1988820" cy="1371600"/>
            <a:chOff x="6858000" y="914400"/>
            <a:chExt cx="4419600" cy="3048000"/>
          </a:xfrm>
        </p:grpSpPr>
        <p:cxnSp>
          <p:nvCxnSpPr>
            <p:cNvPr id="67" name="Gerade Verbindung 7"/>
            <p:cNvCxnSpPr/>
            <p:nvPr/>
          </p:nvCxnSpPr>
          <p:spPr bwMode="auto">
            <a:xfrm flipH="1">
              <a:off x="8458200" y="914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8" name="Gruppieren 67"/>
            <p:cNvGrpSpPr/>
            <p:nvPr/>
          </p:nvGrpSpPr>
          <p:grpSpPr>
            <a:xfrm>
              <a:off x="8153400" y="914400"/>
              <a:ext cx="533400" cy="762000"/>
              <a:chOff x="1524000" y="3048000"/>
              <a:chExt cx="533400" cy="762000"/>
            </a:xfrm>
          </p:grpSpPr>
          <p:grpSp>
            <p:nvGrpSpPr>
              <p:cNvPr id="69" name="Gruppieren 68"/>
              <p:cNvGrpSpPr/>
              <p:nvPr/>
            </p:nvGrpSpPr>
            <p:grpSpPr>
              <a:xfrm flipV="1">
                <a:off x="1524000" y="3048000"/>
                <a:ext cx="533400" cy="762000"/>
                <a:chOff x="1600200" y="4419600"/>
                <a:chExt cx="533400" cy="762000"/>
              </a:xfrm>
            </p:grpSpPr>
            <p:sp>
              <p:nvSpPr>
                <p:cNvPr id="71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2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3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4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5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6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7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78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70" name="Ellipse 69"/>
              <p:cNvSpPr/>
              <p:nvPr/>
            </p:nvSpPr>
            <p:spPr bwMode="auto">
              <a:xfrm>
                <a:off x="1676400" y="3352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9" name="Gruppieren 78"/>
            <p:cNvGrpSpPr/>
            <p:nvPr/>
          </p:nvGrpSpPr>
          <p:grpSpPr>
            <a:xfrm>
              <a:off x="6858000" y="914400"/>
              <a:ext cx="533400" cy="762000"/>
              <a:chOff x="1524000" y="3048000"/>
              <a:chExt cx="533400" cy="762000"/>
            </a:xfrm>
          </p:grpSpPr>
          <p:grpSp>
            <p:nvGrpSpPr>
              <p:cNvPr id="80" name="Gruppieren 79"/>
              <p:cNvGrpSpPr/>
              <p:nvPr/>
            </p:nvGrpSpPr>
            <p:grpSpPr>
              <a:xfrm flipV="1">
                <a:off x="1524000" y="3048000"/>
                <a:ext cx="533400" cy="762000"/>
                <a:chOff x="1600200" y="4419600"/>
                <a:chExt cx="533400" cy="762000"/>
              </a:xfrm>
            </p:grpSpPr>
            <p:sp>
              <p:nvSpPr>
                <p:cNvPr id="82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3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4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5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6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7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8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89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81" name="Ellipse 80"/>
              <p:cNvSpPr/>
              <p:nvPr/>
            </p:nvSpPr>
            <p:spPr bwMode="auto">
              <a:xfrm>
                <a:off x="1676400" y="3352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90" name="Gruppieren 89"/>
            <p:cNvGrpSpPr/>
            <p:nvPr/>
          </p:nvGrpSpPr>
          <p:grpSpPr>
            <a:xfrm>
              <a:off x="6858000" y="2438400"/>
              <a:ext cx="533400" cy="762000"/>
              <a:chOff x="1600200" y="4419600"/>
              <a:chExt cx="533400" cy="762000"/>
            </a:xfrm>
          </p:grpSpPr>
          <p:sp>
            <p:nvSpPr>
              <p:cNvPr id="9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0" name="Gruppieren 99"/>
            <p:cNvGrpSpPr/>
            <p:nvPr/>
          </p:nvGrpSpPr>
          <p:grpSpPr>
            <a:xfrm>
              <a:off x="6858000" y="3200400"/>
              <a:ext cx="533400" cy="762000"/>
              <a:chOff x="1600200" y="4419600"/>
              <a:chExt cx="533400" cy="762000"/>
            </a:xfrm>
          </p:grpSpPr>
          <p:sp>
            <p:nvSpPr>
              <p:cNvPr id="10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0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0" name="Gerade Verbindung 171"/>
            <p:cNvCxnSpPr/>
            <p:nvPr/>
          </p:nvCxnSpPr>
          <p:spPr bwMode="auto">
            <a:xfrm flipH="1">
              <a:off x="7162800" y="3962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72"/>
            <p:cNvCxnSpPr/>
            <p:nvPr/>
          </p:nvCxnSpPr>
          <p:spPr bwMode="auto">
            <a:xfrm>
              <a:off x="7391400" y="16764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75"/>
            <p:cNvCxnSpPr/>
            <p:nvPr/>
          </p:nvCxnSpPr>
          <p:spPr bwMode="auto">
            <a:xfrm flipH="1">
              <a:off x="8686800" y="16764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Gerade Verbindung 64"/>
            <p:cNvCxnSpPr/>
            <p:nvPr/>
          </p:nvCxnSpPr>
          <p:spPr bwMode="auto">
            <a:xfrm flipH="1">
              <a:off x="7162800" y="914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14" name="Gruppieren 113"/>
            <p:cNvGrpSpPr/>
            <p:nvPr/>
          </p:nvGrpSpPr>
          <p:grpSpPr>
            <a:xfrm>
              <a:off x="6858000" y="1676400"/>
              <a:ext cx="533400" cy="762000"/>
              <a:chOff x="1600200" y="4419600"/>
              <a:chExt cx="533400" cy="762000"/>
            </a:xfrm>
          </p:grpSpPr>
          <p:sp>
            <p:nvSpPr>
              <p:cNvPr id="11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2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25" name="Gerade Verbindung 68"/>
            <p:cNvCxnSpPr/>
            <p:nvPr/>
          </p:nvCxnSpPr>
          <p:spPr bwMode="auto">
            <a:xfrm flipH="1">
              <a:off x="9677400" y="914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6" name="Gruppieren 125"/>
            <p:cNvGrpSpPr/>
            <p:nvPr/>
          </p:nvGrpSpPr>
          <p:grpSpPr>
            <a:xfrm>
              <a:off x="9372600" y="914400"/>
              <a:ext cx="533400" cy="762000"/>
              <a:chOff x="1524000" y="3048000"/>
              <a:chExt cx="533400" cy="762000"/>
            </a:xfrm>
          </p:grpSpPr>
          <p:grpSp>
            <p:nvGrpSpPr>
              <p:cNvPr id="127" name="Gruppieren 126"/>
              <p:cNvGrpSpPr/>
              <p:nvPr/>
            </p:nvGrpSpPr>
            <p:grpSpPr>
              <a:xfrm flipV="1">
                <a:off x="1524000" y="3048000"/>
                <a:ext cx="533400" cy="762000"/>
                <a:chOff x="1600200" y="4419600"/>
                <a:chExt cx="533400" cy="762000"/>
              </a:xfrm>
            </p:grpSpPr>
            <p:sp>
              <p:nvSpPr>
                <p:cNvPr id="129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0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1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2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3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4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5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136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28" name="Ellipse 127"/>
              <p:cNvSpPr/>
              <p:nvPr/>
            </p:nvSpPr>
            <p:spPr bwMode="auto">
              <a:xfrm>
                <a:off x="1676400" y="3352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37" name="Gerade Verbindung 83"/>
            <p:cNvCxnSpPr/>
            <p:nvPr/>
          </p:nvCxnSpPr>
          <p:spPr bwMode="auto">
            <a:xfrm flipH="1">
              <a:off x="9906000" y="1676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69"/>
            <p:cNvCxnSpPr/>
            <p:nvPr/>
          </p:nvCxnSpPr>
          <p:spPr bwMode="auto">
            <a:xfrm>
              <a:off x="10548902" y="2438400"/>
              <a:ext cx="500098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70"/>
            <p:cNvCxnSpPr/>
            <p:nvPr/>
          </p:nvCxnSpPr>
          <p:spPr bwMode="auto">
            <a:xfrm>
              <a:off x="10528005" y="914400"/>
              <a:ext cx="52099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mit Pfeil 139"/>
            <p:cNvCxnSpPr/>
            <p:nvPr/>
          </p:nvCxnSpPr>
          <p:spPr bwMode="auto">
            <a:xfrm>
              <a:off x="10909005" y="1676400"/>
              <a:ext cx="368595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Gerade Verbindung 174"/>
            <p:cNvCxnSpPr/>
            <p:nvPr/>
          </p:nvCxnSpPr>
          <p:spPr bwMode="auto">
            <a:xfrm flipH="1">
              <a:off x="9842205" y="1676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42" name="Gruppieren 141"/>
            <p:cNvGrpSpPr/>
            <p:nvPr/>
          </p:nvGrpSpPr>
          <p:grpSpPr>
            <a:xfrm>
              <a:off x="10375605" y="1676400"/>
              <a:ext cx="533400" cy="762000"/>
              <a:chOff x="1600200" y="4419600"/>
              <a:chExt cx="533400" cy="762000"/>
            </a:xfrm>
          </p:grpSpPr>
          <p:sp>
            <p:nvSpPr>
              <p:cNvPr id="1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51" name="Gruppieren 150"/>
            <p:cNvGrpSpPr/>
            <p:nvPr/>
          </p:nvGrpSpPr>
          <p:grpSpPr>
            <a:xfrm>
              <a:off x="10375605" y="914400"/>
              <a:ext cx="533400" cy="762000"/>
              <a:chOff x="1524000" y="3048000"/>
              <a:chExt cx="533400" cy="762000"/>
            </a:xfrm>
          </p:grpSpPr>
          <p:grpSp>
            <p:nvGrpSpPr>
              <p:cNvPr id="152" name="Gruppieren 151"/>
              <p:cNvGrpSpPr/>
              <p:nvPr/>
            </p:nvGrpSpPr>
            <p:grpSpPr>
              <a:xfrm flipV="1">
                <a:off x="1524000" y="3048000"/>
                <a:ext cx="533400" cy="762000"/>
                <a:chOff x="1600200" y="4419600"/>
                <a:chExt cx="533400" cy="762000"/>
              </a:xfrm>
            </p:grpSpPr>
            <p:sp>
              <p:nvSpPr>
                <p:cNvPr id="154" name="Line 1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8768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5" name="Line 19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6" name="Line 20"/>
                <p:cNvSpPr>
                  <a:spLocks noChangeShapeType="1"/>
                </p:cNvSpPr>
                <p:nvPr/>
              </p:nvSpPr>
              <p:spPr bwMode="auto">
                <a:xfrm rot="16200000">
                  <a:off x="1828800" y="47244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7" name="Line 21"/>
                <p:cNvSpPr>
                  <a:spLocks noChangeShapeType="1"/>
                </p:cNvSpPr>
                <p:nvPr/>
              </p:nvSpPr>
              <p:spPr bwMode="auto">
                <a:xfrm rot="16200000">
                  <a:off x="1752600" y="4800600"/>
                  <a:ext cx="304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8" name="Line 2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057400" y="4572000"/>
                  <a:ext cx="0" cy="152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59" name="Line 23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45339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60" name="Line 24"/>
                <p:cNvSpPr>
                  <a:spLocks noChangeShapeType="1"/>
                </p:cNvSpPr>
                <p:nvPr/>
              </p:nvSpPr>
              <p:spPr bwMode="auto">
                <a:xfrm rot="16200000">
                  <a:off x="2019300" y="50673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cxnSp>
              <p:nvCxnSpPr>
                <p:cNvPr id="161" name="Gerade Verbindung 25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00200" y="4800600"/>
                  <a:ext cx="152400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53" name="Ellipse 152"/>
              <p:cNvSpPr/>
              <p:nvPr/>
            </p:nvSpPr>
            <p:spPr bwMode="auto">
              <a:xfrm>
                <a:off x="1676400" y="33528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62" name="Gerade Verbindung 195"/>
            <p:cNvCxnSpPr/>
            <p:nvPr/>
          </p:nvCxnSpPr>
          <p:spPr bwMode="auto">
            <a:xfrm>
              <a:off x="10375605" y="12954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" name="Textfeld 7"/>
          <p:cNvSpPr txBox="1"/>
          <p:nvPr/>
        </p:nvSpPr>
        <p:spPr>
          <a:xfrm>
            <a:off x="6705600" y="6400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3" name="Textfeld 162"/>
          <p:cNvSpPr txBox="1"/>
          <p:nvPr/>
        </p:nvSpPr>
        <p:spPr>
          <a:xfrm>
            <a:off x="6705600" y="571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64" name="Textfeld 163"/>
          <p:cNvSpPr txBox="1"/>
          <p:nvPr/>
        </p:nvSpPr>
        <p:spPr>
          <a:xfrm>
            <a:off x="6705600" y="5410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65" name="Textfeld 164"/>
          <p:cNvSpPr txBox="1"/>
          <p:nvPr/>
        </p:nvSpPr>
        <p:spPr>
          <a:xfrm>
            <a:off x="7806121" y="5410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66" name="Textfeld 165"/>
          <p:cNvSpPr txBox="1"/>
          <p:nvPr/>
        </p:nvSpPr>
        <p:spPr>
          <a:xfrm>
            <a:off x="8305800" y="5410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167" name="Textfeld 166"/>
          <p:cNvSpPr txBox="1"/>
          <p:nvPr/>
        </p:nvSpPr>
        <p:spPr>
          <a:xfrm>
            <a:off x="8305800" y="5791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</a:t>
            </a:r>
            <a:endParaRPr lang="en-US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6629400" y="3276600"/>
            <a:ext cx="16002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Ellipse 11"/>
          <p:cNvSpPr/>
          <p:nvPr/>
        </p:nvSpPr>
        <p:spPr bwMode="auto">
          <a:xfrm>
            <a:off x="6477000" y="2895600"/>
            <a:ext cx="2286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2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Warum sind nur drei </a:t>
            </a:r>
            <a:r>
              <a:rPr lang="de-DE" dirty="0"/>
              <a:t>(bzw. sechs) </a:t>
            </a:r>
            <a:r>
              <a:rPr lang="de-DE" dirty="0" smtClean="0"/>
              <a:t>Funktionen genug?</a:t>
            </a:r>
          </a:p>
          <a:p>
            <a:r>
              <a:rPr lang="de-DE" dirty="0"/>
              <a:t>8 Booleschen Funktionen kann man </a:t>
            </a:r>
            <a:r>
              <a:rPr lang="de-DE" dirty="0" smtClean="0"/>
              <a:t>aus16 </a:t>
            </a:r>
            <a:r>
              <a:rPr lang="de-DE" dirty="0"/>
              <a:t>durch Negation </a:t>
            </a:r>
            <a:r>
              <a:rPr lang="de-DE" dirty="0" smtClean="0"/>
              <a:t>bekommen - </a:t>
            </a:r>
            <a:r>
              <a:rPr lang="de-DE" dirty="0"/>
              <a:t>wie AND aus NAND</a:t>
            </a:r>
            <a:r>
              <a:rPr lang="de-DE" dirty="0" smtClean="0"/>
              <a:t>.</a:t>
            </a:r>
          </a:p>
          <a:p>
            <a:r>
              <a:rPr lang="de-DE" dirty="0"/>
              <a:t>Zwei Funktionen (von </a:t>
            </a:r>
            <a:r>
              <a:rPr lang="de-DE" dirty="0" smtClean="0"/>
              <a:t>8 – wir betrachten z.B. nur diese die 1 in der ersten </a:t>
            </a:r>
            <a:r>
              <a:rPr lang="de-DE" dirty="0"/>
              <a:t>Z</a:t>
            </a:r>
            <a:r>
              <a:rPr lang="de-DE" dirty="0" smtClean="0"/>
              <a:t>eile haben) </a:t>
            </a:r>
            <a:r>
              <a:rPr lang="de-DE" dirty="0"/>
              <a:t>sind eigentlich keine Funktionen von zwei sondern nur einer Variable</a:t>
            </a:r>
            <a:r>
              <a:rPr lang="de-DE" dirty="0" smtClean="0"/>
              <a:t>.</a:t>
            </a:r>
          </a:p>
          <a:p>
            <a:r>
              <a:rPr lang="de-DE" dirty="0"/>
              <a:t>Eine Funktion von 8 ist </a:t>
            </a:r>
            <a:r>
              <a:rPr lang="de-DE" dirty="0" smtClean="0"/>
              <a:t>Konstante</a:t>
            </a:r>
            <a:endParaRPr lang="de-DE" dirty="0"/>
          </a:p>
          <a:p>
            <a:r>
              <a:rPr lang="de-DE" dirty="0" smtClean="0"/>
              <a:t>Es bleiben 5…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023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43288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97913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210488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54408"/>
              </p:ext>
            </p:extLst>
          </p:nvPr>
        </p:nvGraphicFramePr>
        <p:xfrm>
          <a:off x="47244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4986753" y="3810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760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 – Realisierung</a:t>
            </a:r>
          </a:p>
          <a:p>
            <a:r>
              <a:rPr lang="de-DE" dirty="0" smtClean="0"/>
              <a:t>1x4600T </a:t>
            </a:r>
            <a:r>
              <a:rPr lang="de-DE" dirty="0" smtClean="0"/>
              <a:t>+ 256 x 6T + 2T = </a:t>
            </a:r>
            <a:r>
              <a:rPr lang="de-DE" dirty="0" smtClean="0"/>
              <a:t>6100 </a:t>
            </a:r>
            <a:r>
              <a:rPr lang="de-DE" dirty="0" smtClean="0"/>
              <a:t>Transistoren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7086600" y="2514600"/>
            <a:ext cx="990600" cy="492969"/>
            <a:chOff x="4191000" y="2590800"/>
            <a:chExt cx="2590800" cy="1289304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9" name="Gerade Verbindung 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Ellipse 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Gleichschenkliges Dreieck 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25" name="Gerade Verbindung 24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8" name="Gerade Verbindung 7"/>
            <p:cNvCxnSpPr>
              <a:stCxn id="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Gerade Verbindung 12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grpSp>
        <p:nvGrpSpPr>
          <p:cNvPr id="38" name="Gruppieren 37"/>
          <p:cNvGrpSpPr/>
          <p:nvPr/>
        </p:nvGrpSpPr>
        <p:grpSpPr>
          <a:xfrm>
            <a:off x="7086600" y="3276600"/>
            <a:ext cx="990600" cy="492969"/>
            <a:chOff x="4191000" y="2590800"/>
            <a:chExt cx="2590800" cy="1289304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43" name="Gerade Verbindung 42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Ellipse 46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Gleichschenkliges Dreieck 47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49" name="Gerade Verbindung 48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41" name="Gerade Verbindung 40"/>
            <p:cNvCxnSpPr>
              <a:stCxn id="48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Gerade Verbindung 41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grpSp>
        <p:nvGrpSpPr>
          <p:cNvPr id="54" name="Gruppieren 53"/>
          <p:cNvGrpSpPr/>
          <p:nvPr/>
        </p:nvGrpSpPr>
        <p:grpSpPr>
          <a:xfrm>
            <a:off x="7086600" y="4648200"/>
            <a:ext cx="990600" cy="492969"/>
            <a:chOff x="4191000" y="2590800"/>
            <a:chExt cx="2590800" cy="1289304"/>
          </a:xfrm>
        </p:grpSpPr>
        <p:grpSp>
          <p:nvGrpSpPr>
            <p:cNvPr id="55" name="Gruppieren 54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58" name="Gerade Verbindung 57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Ellipse 58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Gleichschenkliges Dreieck 59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61" name="Gerade Verbindung 60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6" name="Gerade Verbindung 55"/>
            <p:cNvCxnSpPr>
              <a:stCxn id="60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8807823" y="4025153"/>
            <a:ext cx="20394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8807823" y="3966882"/>
            <a:ext cx="116541" cy="11654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Gleichschenkliges Dreieck 89"/>
          <p:cNvSpPr/>
          <p:nvPr/>
        </p:nvSpPr>
        <p:spPr bwMode="auto">
          <a:xfrm rot="5400000">
            <a:off x="8430230" y="3849176"/>
            <a:ext cx="405563" cy="349623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>
            <a:endCxn id="68" idx="0"/>
          </p:cNvCxnSpPr>
          <p:nvPr/>
        </p:nvCxnSpPr>
        <p:spPr bwMode="auto">
          <a:xfrm>
            <a:off x="2819400" y="1371600"/>
            <a:ext cx="4876800" cy="3200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mit Pfeil 62"/>
          <p:cNvCxnSpPr/>
          <p:nvPr/>
        </p:nvCxnSpPr>
        <p:spPr bwMode="auto">
          <a:xfrm>
            <a:off x="1524000" y="1371600"/>
            <a:ext cx="358140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mit Pfeil 65"/>
          <p:cNvCxnSpPr>
            <a:endCxn id="90" idx="2"/>
          </p:cNvCxnSpPr>
          <p:nvPr/>
        </p:nvCxnSpPr>
        <p:spPr bwMode="auto">
          <a:xfrm>
            <a:off x="3429000" y="1371600"/>
            <a:ext cx="5029200" cy="244960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Ellipse 67"/>
          <p:cNvSpPr/>
          <p:nvPr/>
        </p:nvSpPr>
        <p:spPr bwMode="auto">
          <a:xfrm>
            <a:off x="7239000" y="4572000"/>
            <a:ext cx="9144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Analog Multiplexer – Realisierung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AMUX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>
            <a:off x="69342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277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Analog Multiplexer leitet in beide Richtungen</a:t>
            </a:r>
          </a:p>
          <a:p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/>
              <a:t>Wenn man </a:t>
            </a:r>
            <a:r>
              <a:rPr lang="de-DE" dirty="0" smtClean="0"/>
              <a:t>in einem Analogmultiplexer </a:t>
            </a:r>
            <a:r>
              <a:rPr lang="de-DE" dirty="0"/>
              <a:t>die Eingänge und Ausgänge „vertauscht“ bekommt man einen </a:t>
            </a:r>
            <a:r>
              <a:rPr lang="de-DE" dirty="0" err="1"/>
              <a:t>Demultiplexer</a:t>
            </a:r>
            <a:r>
              <a:rPr lang="de-DE" dirty="0"/>
              <a:t>.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DMUX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6670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2294758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2667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2294758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26670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2209800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flipH="1"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 flipH="1">
            <a:off x="68580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 flipH="1"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 flipH="1"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1153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Digital </a:t>
            </a:r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Demultiplexer</a:t>
            </a:r>
            <a:r>
              <a:rPr lang="de-DE" dirty="0" smtClean="0"/>
              <a:t> </a:t>
            </a:r>
            <a:r>
              <a:rPr lang="de-DE" dirty="0"/>
              <a:t>mit Eingang 1 </a:t>
            </a:r>
            <a:r>
              <a:rPr lang="de-DE" dirty="0" smtClean="0"/>
              <a:t>-&gt; </a:t>
            </a:r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smtClean="0"/>
              <a:t>256 x </a:t>
            </a:r>
            <a:r>
              <a:rPr lang="de-DE" dirty="0" smtClean="0"/>
              <a:t>22T </a:t>
            </a:r>
            <a:r>
              <a:rPr lang="de-DE" dirty="0" smtClean="0"/>
              <a:t>+ 8 x 2T ~ </a:t>
            </a:r>
            <a:r>
              <a:rPr lang="de-DE" dirty="0" smtClean="0"/>
              <a:t>5600T 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17526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11525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2667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26670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26670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26670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28956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28868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76" name="Gerade Verbindung 175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Bogen 179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Textfeld 180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57150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Textfeld 184"/>
          <p:cNvSpPr txBox="1"/>
          <p:nvPr/>
        </p:nvSpPr>
        <p:spPr>
          <a:xfrm>
            <a:off x="4745297" y="57150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Ellipse 191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3" name="Ellipse 192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" name="Ellipse 193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5" name="Ellipse 194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Ellipse 195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Ellipse 196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8" name="Textfeld 197"/>
          <p:cNvSpPr txBox="1"/>
          <p:nvPr/>
        </p:nvSpPr>
        <p:spPr>
          <a:xfrm>
            <a:off x="4745297" y="5486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199" name="Textfeld 198"/>
          <p:cNvSpPr txBox="1"/>
          <p:nvPr/>
        </p:nvSpPr>
        <p:spPr>
          <a:xfrm>
            <a:off x="4669097" y="41148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Sel7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24384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24384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24384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24384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223" name="Gerade Verbindung 222"/>
          <p:cNvCxnSpPr/>
          <p:nvPr/>
        </p:nvCxnSpPr>
        <p:spPr bwMode="auto">
          <a:xfrm>
            <a:off x="4038600" y="60960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Textfeld 223"/>
          <p:cNvSpPr txBox="1"/>
          <p:nvPr/>
        </p:nvSpPr>
        <p:spPr>
          <a:xfrm>
            <a:off x="4343400" y="5791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515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Zusammenfassung:</a:t>
            </a:r>
          </a:p>
          <a:p>
            <a:r>
              <a:rPr lang="de-DE" dirty="0" smtClean="0"/>
              <a:t>Multiplexer</a:t>
            </a:r>
            <a:endParaRPr lang="de-DE" dirty="0" smtClean="0"/>
          </a:p>
          <a:p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err="1" smtClean="0"/>
              <a:t>Coder</a:t>
            </a:r>
            <a:r>
              <a:rPr lang="de-DE" dirty="0" smtClean="0"/>
              <a:t> (nächstes mall)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4114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35147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3352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5029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5029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5029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029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5257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5249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48006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48006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48006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48006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45720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46123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12954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5334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209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endCxn id="62" idx="2"/>
          </p:cNvCxnSpPr>
          <p:nvPr/>
        </p:nvCxnSpPr>
        <p:spPr bwMode="auto">
          <a:xfrm flipV="1">
            <a:off x="17526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12954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7929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5334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12954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334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12104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480880" y="4343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 bwMode="auto">
          <a:xfrm>
            <a:off x="7162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6400800" y="42672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400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8077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8077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8077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077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8305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8297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848600" y="5181600"/>
            <a:ext cx="228600" cy="320040"/>
            <a:chOff x="3657600" y="3048000"/>
            <a:chExt cx="1143000" cy="16002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>
            <a:off x="7848600" y="4175760"/>
            <a:ext cx="228600" cy="320040"/>
            <a:chOff x="3657600" y="3048000"/>
            <a:chExt cx="1143000" cy="16002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2" name="Gruppieren 91"/>
          <p:cNvGrpSpPr/>
          <p:nvPr/>
        </p:nvGrpSpPr>
        <p:grpSpPr>
          <a:xfrm>
            <a:off x="7848600" y="3870960"/>
            <a:ext cx="228600" cy="320040"/>
            <a:chOff x="3657600" y="3048000"/>
            <a:chExt cx="1143000" cy="1600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5" name="Bogen 9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6" name="Gerade Verbindung 9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>
            <a:off x="7848600" y="3581400"/>
            <a:ext cx="228600" cy="320040"/>
            <a:chOff x="3657600" y="3048000"/>
            <a:chExt cx="1143000" cy="16002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Bogen 9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Textfeld 3"/>
          <p:cNvSpPr txBox="1"/>
          <p:nvPr/>
        </p:nvSpPr>
        <p:spPr>
          <a:xfrm>
            <a:off x="1153741" y="3124200"/>
            <a:ext cx="925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940818" y="3124200"/>
            <a:ext cx="1120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Demultiplexer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7036736" y="31242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sp>
        <p:nvSpPr>
          <p:cNvPr id="105" name="Rechteck 104"/>
          <p:cNvSpPr/>
          <p:nvPr/>
        </p:nvSpPr>
        <p:spPr bwMode="auto">
          <a:xfrm>
            <a:off x="1371600" y="4648200"/>
            <a:ext cx="381000" cy="793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1143000" y="44196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grpSp>
        <p:nvGrpSpPr>
          <p:cNvPr id="107" name="Gruppieren 106"/>
          <p:cNvGrpSpPr/>
          <p:nvPr/>
        </p:nvGrpSpPr>
        <p:grpSpPr>
          <a:xfrm>
            <a:off x="1676400" y="5181600"/>
            <a:ext cx="531238" cy="264369"/>
            <a:chOff x="4191000" y="2590800"/>
            <a:chExt cx="2590800" cy="1289304"/>
          </a:xfrm>
        </p:grpSpPr>
        <p:grpSp>
          <p:nvGrpSpPr>
            <p:cNvPr id="108" name="Gruppieren 107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1" name="Gerade Verbindung 110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2" name="Ellipse 111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3" name="Gleichschenkliges Dreieck 112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4" name="Gerade Verbindung 113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09" name="Gerade Verbindung 108"/>
            <p:cNvCxnSpPr>
              <a:stCxn id="113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5" name="Gruppieren 114"/>
          <p:cNvGrpSpPr/>
          <p:nvPr/>
        </p:nvGrpSpPr>
        <p:grpSpPr>
          <a:xfrm>
            <a:off x="1676400" y="4800600"/>
            <a:ext cx="531238" cy="264369"/>
            <a:chOff x="4191000" y="2590800"/>
            <a:chExt cx="2590800" cy="1289304"/>
          </a:xfrm>
        </p:grpSpPr>
        <p:grpSp>
          <p:nvGrpSpPr>
            <p:cNvPr id="116" name="Gruppieren 115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9" name="Gerade Verbindung 1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0" name="Ellipse 1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1" name="Gleichschenkliges Dreieck 1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2" name="Gerade Verbindung 121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7" name="Gerade Verbindung 116"/>
            <p:cNvCxnSpPr>
              <a:stCxn id="1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3" name="Gruppieren 122"/>
          <p:cNvGrpSpPr/>
          <p:nvPr/>
        </p:nvGrpSpPr>
        <p:grpSpPr>
          <a:xfrm>
            <a:off x="1676400" y="3733800"/>
            <a:ext cx="531238" cy="264369"/>
            <a:chOff x="4191000" y="2590800"/>
            <a:chExt cx="2590800" cy="1289304"/>
          </a:xfrm>
        </p:grpSpPr>
        <p:grpSp>
          <p:nvGrpSpPr>
            <p:cNvPr id="124" name="Gruppieren 12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27" name="Gerade Verbindung 126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8" name="Ellipse 127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9" name="Gleichschenkliges Dreieck 128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30" name="Gerade Verbindung 129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5" name="Gerade Verbindung 124"/>
            <p:cNvCxnSpPr>
              <a:stCxn id="129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mit Pfeil 5"/>
          <p:cNvCxnSpPr/>
          <p:nvPr/>
        </p:nvCxnSpPr>
        <p:spPr bwMode="auto">
          <a:xfrm>
            <a:off x="5867400" y="3581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Textfeld 140"/>
          <p:cNvSpPr txBox="1"/>
          <p:nvPr/>
        </p:nvSpPr>
        <p:spPr>
          <a:xfrm>
            <a:off x="5705555" y="3276600"/>
            <a:ext cx="12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Demux</a:t>
            </a:r>
            <a:r>
              <a:rPr lang="de-DE" dirty="0" smtClean="0"/>
              <a:t> mit X=1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478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kann mit weniger </a:t>
            </a:r>
            <a:r>
              <a:rPr lang="de-DE" dirty="0"/>
              <a:t>Transistoren </a:t>
            </a:r>
            <a:r>
              <a:rPr lang="de-DE" dirty="0" smtClean="0"/>
              <a:t>realisiert werden</a:t>
            </a:r>
          </a:p>
          <a:p>
            <a:r>
              <a:rPr lang="de-DE" dirty="0" smtClean="0"/>
              <a:t>Baumstruktur</a:t>
            </a:r>
          </a:p>
          <a:p>
            <a:r>
              <a:rPr lang="de-DE" dirty="0"/>
              <a:t>In jedem Knoten verwenden wir jeweils einen (2-&gt;1) Multiplexer. Der Select Eingang </a:t>
            </a:r>
            <a:r>
              <a:rPr lang="de-DE" dirty="0" smtClean="0"/>
              <a:t>vom </a:t>
            </a:r>
            <a:r>
              <a:rPr lang="de-DE" dirty="0"/>
              <a:t>Multiplexer der ersten Stufe wird an Sel0 angeschlossen</a:t>
            </a:r>
            <a:r>
              <a:rPr lang="de-DE" dirty="0" smtClean="0"/>
              <a:t>, usw.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145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</a:t>
            </a:r>
          </a:p>
          <a:p>
            <a:r>
              <a:rPr lang="de-DE" dirty="0" smtClean="0"/>
              <a:t>255 (2-&gt;1) x 4T + </a:t>
            </a:r>
            <a:r>
              <a:rPr lang="de-DE" dirty="0" smtClean="0"/>
              <a:t>8 x 2T </a:t>
            </a:r>
            <a:r>
              <a:rPr lang="de-DE" dirty="0" smtClean="0"/>
              <a:t>~ 1000 Transistoren </a:t>
            </a:r>
            <a:r>
              <a:rPr lang="de-DE" dirty="0" smtClean="0"/>
              <a:t>(6.1x </a:t>
            </a:r>
            <a:r>
              <a:rPr lang="de-DE" dirty="0" smtClean="0"/>
              <a:t>kleiner)</a:t>
            </a:r>
          </a:p>
          <a:p>
            <a:r>
              <a:rPr lang="de-DE" dirty="0" smtClean="0"/>
              <a:t>Die Schaltung ist langsamer – mehrere Stufen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0996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Auch ein </a:t>
            </a:r>
            <a:r>
              <a:rPr lang="de-DE" dirty="0" err="1" smtClean="0"/>
              <a:t>Demultiplexer</a:t>
            </a:r>
            <a:r>
              <a:rPr lang="de-DE" dirty="0" smtClean="0"/>
              <a:t> (und </a:t>
            </a:r>
            <a:r>
              <a:rPr lang="de-DE" dirty="0" err="1" smtClean="0"/>
              <a:t>Dekoder</a:t>
            </a:r>
            <a:r>
              <a:rPr lang="de-DE" dirty="0" smtClean="0"/>
              <a:t>) kann als Baumstruktur realisiert werden</a:t>
            </a:r>
          </a:p>
          <a:p>
            <a:r>
              <a:rPr lang="de-DE" dirty="0" smtClean="0"/>
              <a:t> </a:t>
            </a:r>
            <a:r>
              <a:rPr lang="de-DE" dirty="0"/>
              <a:t>In jedem Knoten verwenden wir jeweils einen (1-&gt;2) </a:t>
            </a:r>
            <a:r>
              <a:rPr lang="de-DE" dirty="0" err="1" smtClean="0"/>
              <a:t>Demultiplexer</a:t>
            </a:r>
            <a:endParaRPr lang="de-DE" dirty="0"/>
          </a:p>
          <a:p>
            <a:r>
              <a:rPr lang="de-DE" dirty="0"/>
              <a:t>255 </a:t>
            </a:r>
            <a:r>
              <a:rPr lang="de-DE" dirty="0" smtClean="0"/>
              <a:t>(1-&gt;2) </a:t>
            </a:r>
            <a:r>
              <a:rPr lang="de-DE" dirty="0"/>
              <a:t>x </a:t>
            </a:r>
            <a:r>
              <a:rPr lang="de-DE" dirty="0" smtClean="0"/>
              <a:t>12T </a:t>
            </a:r>
            <a:r>
              <a:rPr lang="de-DE" dirty="0"/>
              <a:t>+ </a:t>
            </a:r>
            <a:r>
              <a:rPr lang="de-DE" dirty="0" smtClean="0"/>
              <a:t>8 x 2T </a:t>
            </a:r>
            <a:r>
              <a:rPr lang="de-DE" dirty="0"/>
              <a:t>~ </a:t>
            </a:r>
            <a:r>
              <a:rPr lang="de-DE" dirty="0" smtClean="0"/>
              <a:t>3000 </a:t>
            </a:r>
            <a:r>
              <a:rPr lang="de-DE" dirty="0" smtClean="0"/>
              <a:t>Transistoren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grpSp>
        <p:nvGrpSpPr>
          <p:cNvPr id="130" name="Gruppieren 129"/>
          <p:cNvGrpSpPr/>
          <p:nvPr/>
        </p:nvGrpSpPr>
        <p:grpSpPr>
          <a:xfrm flipH="1">
            <a:off x="609623" y="2514600"/>
            <a:ext cx="2895600" cy="3733800"/>
            <a:chOff x="1447800" y="2514600"/>
            <a:chExt cx="2895600" cy="3733800"/>
          </a:xfrm>
        </p:grpSpPr>
        <p:sp>
          <p:nvSpPr>
            <p:cNvPr id="5" name="Rechteck 4"/>
            <p:cNvSpPr/>
            <p:nvPr/>
          </p:nvSpPr>
          <p:spPr bwMode="auto">
            <a:xfrm>
              <a:off x="1600200" y="2743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" name="Gerade Verbindung 6"/>
            <p:cNvCxnSpPr/>
            <p:nvPr/>
          </p:nvCxnSpPr>
          <p:spPr bwMode="auto">
            <a:xfrm>
              <a:off x="1447800" y="2819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Gerade Verbindung 141"/>
            <p:cNvCxnSpPr/>
            <p:nvPr/>
          </p:nvCxnSpPr>
          <p:spPr bwMode="auto">
            <a:xfrm>
              <a:off x="1447800" y="2971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>
              <a:off x="1828800" y="2895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Rechteck 143"/>
            <p:cNvSpPr/>
            <p:nvPr/>
          </p:nvSpPr>
          <p:spPr bwMode="auto">
            <a:xfrm>
              <a:off x="1600200" y="3200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5" name="Gerade Verbindung 144"/>
            <p:cNvCxnSpPr/>
            <p:nvPr/>
          </p:nvCxnSpPr>
          <p:spPr bwMode="auto">
            <a:xfrm>
              <a:off x="1447800" y="3276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Gerade Verbindung 145"/>
            <p:cNvCxnSpPr/>
            <p:nvPr/>
          </p:nvCxnSpPr>
          <p:spPr bwMode="auto">
            <a:xfrm>
              <a:off x="1447800" y="3429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Gerade Verbindung 146"/>
            <p:cNvCxnSpPr/>
            <p:nvPr/>
          </p:nvCxnSpPr>
          <p:spPr bwMode="auto">
            <a:xfrm>
              <a:off x="1828800" y="3352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8" name="Rechteck 147"/>
            <p:cNvSpPr/>
            <p:nvPr/>
          </p:nvSpPr>
          <p:spPr bwMode="auto">
            <a:xfrm>
              <a:off x="1600200" y="3657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9" name="Gerade Verbindung 148"/>
            <p:cNvCxnSpPr/>
            <p:nvPr/>
          </p:nvCxnSpPr>
          <p:spPr bwMode="auto">
            <a:xfrm>
              <a:off x="1447800" y="3733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Gerade Verbindung 149"/>
            <p:cNvCxnSpPr/>
            <p:nvPr/>
          </p:nvCxnSpPr>
          <p:spPr bwMode="auto">
            <a:xfrm>
              <a:off x="1447800" y="3886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150"/>
            <p:cNvCxnSpPr/>
            <p:nvPr/>
          </p:nvCxnSpPr>
          <p:spPr bwMode="auto">
            <a:xfrm>
              <a:off x="1828800" y="3810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1600200" y="4114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/>
            <p:nvPr/>
          </p:nvCxnSpPr>
          <p:spPr bwMode="auto">
            <a:xfrm>
              <a:off x="1447800" y="4191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Gerade Verbindung 153"/>
            <p:cNvCxnSpPr/>
            <p:nvPr/>
          </p:nvCxnSpPr>
          <p:spPr bwMode="auto">
            <a:xfrm>
              <a:off x="1447800" y="4343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1828800" y="4267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6" name="Rechteck 155"/>
            <p:cNvSpPr/>
            <p:nvPr/>
          </p:nvSpPr>
          <p:spPr bwMode="auto">
            <a:xfrm>
              <a:off x="1600200" y="4572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1447800" y="4648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447800" y="4800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Gerade Verbindung 158"/>
            <p:cNvCxnSpPr/>
            <p:nvPr/>
          </p:nvCxnSpPr>
          <p:spPr bwMode="auto">
            <a:xfrm>
              <a:off x="1828800" y="4724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Rechteck 159"/>
            <p:cNvSpPr/>
            <p:nvPr/>
          </p:nvSpPr>
          <p:spPr bwMode="auto">
            <a:xfrm>
              <a:off x="1600200" y="5029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1" name="Gerade Verbindung 160"/>
            <p:cNvCxnSpPr/>
            <p:nvPr/>
          </p:nvCxnSpPr>
          <p:spPr bwMode="auto">
            <a:xfrm>
              <a:off x="1447800" y="5105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1447800" y="5257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828800" y="5181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Rechteck 163"/>
            <p:cNvSpPr/>
            <p:nvPr/>
          </p:nvSpPr>
          <p:spPr bwMode="auto">
            <a:xfrm>
              <a:off x="1600200" y="5486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447800" y="5562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447800" y="5715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1828800" y="5638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7" name="Rechteck 176"/>
            <p:cNvSpPr/>
            <p:nvPr/>
          </p:nvSpPr>
          <p:spPr bwMode="auto">
            <a:xfrm>
              <a:off x="1600200" y="5943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8" name="Gerade Verbindung 177"/>
            <p:cNvCxnSpPr/>
            <p:nvPr/>
          </p:nvCxnSpPr>
          <p:spPr bwMode="auto">
            <a:xfrm>
              <a:off x="1447800" y="6019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1447800" y="6172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>
              <a:off x="1828800" y="6096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Rechteck 180"/>
            <p:cNvSpPr/>
            <p:nvPr/>
          </p:nvSpPr>
          <p:spPr bwMode="auto">
            <a:xfrm>
              <a:off x="2286000" y="2971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2" name="Gerade Verbindung 181"/>
            <p:cNvCxnSpPr/>
            <p:nvPr/>
          </p:nvCxnSpPr>
          <p:spPr bwMode="auto">
            <a:xfrm>
              <a:off x="2133600" y="3048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Gerade Verbindung 182"/>
            <p:cNvCxnSpPr/>
            <p:nvPr/>
          </p:nvCxnSpPr>
          <p:spPr bwMode="auto">
            <a:xfrm>
              <a:off x="2133600" y="3200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2514600" y="3124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5" name="Rechteck 184"/>
            <p:cNvSpPr/>
            <p:nvPr/>
          </p:nvSpPr>
          <p:spPr bwMode="auto">
            <a:xfrm>
              <a:off x="2286000" y="3886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6" name="Gerade Verbindung 185"/>
            <p:cNvCxnSpPr/>
            <p:nvPr/>
          </p:nvCxnSpPr>
          <p:spPr bwMode="auto">
            <a:xfrm>
              <a:off x="2133600" y="3962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86"/>
            <p:cNvCxnSpPr/>
            <p:nvPr/>
          </p:nvCxnSpPr>
          <p:spPr bwMode="auto">
            <a:xfrm>
              <a:off x="2133600" y="4114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Gerade Verbindung 187"/>
            <p:cNvCxnSpPr/>
            <p:nvPr/>
          </p:nvCxnSpPr>
          <p:spPr bwMode="auto">
            <a:xfrm>
              <a:off x="2514600" y="4038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hteck 188"/>
            <p:cNvSpPr/>
            <p:nvPr/>
          </p:nvSpPr>
          <p:spPr bwMode="auto">
            <a:xfrm>
              <a:off x="2286000" y="4800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0" name="Gerade Verbindung 189"/>
            <p:cNvCxnSpPr/>
            <p:nvPr/>
          </p:nvCxnSpPr>
          <p:spPr bwMode="auto">
            <a:xfrm>
              <a:off x="2133600" y="4876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1" name="Gerade Verbindung 190"/>
            <p:cNvCxnSpPr/>
            <p:nvPr/>
          </p:nvCxnSpPr>
          <p:spPr bwMode="auto">
            <a:xfrm>
              <a:off x="2133600" y="5029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Gerade Verbindung 191"/>
            <p:cNvCxnSpPr/>
            <p:nvPr/>
          </p:nvCxnSpPr>
          <p:spPr bwMode="auto">
            <a:xfrm>
              <a:off x="2514600" y="4953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3" name="Rechteck 192"/>
            <p:cNvSpPr/>
            <p:nvPr/>
          </p:nvSpPr>
          <p:spPr bwMode="auto">
            <a:xfrm>
              <a:off x="2286000" y="5715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4" name="Gerade Verbindung 193"/>
            <p:cNvCxnSpPr/>
            <p:nvPr/>
          </p:nvCxnSpPr>
          <p:spPr bwMode="auto">
            <a:xfrm>
              <a:off x="2133600" y="5791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Gerade Verbindung 194"/>
            <p:cNvCxnSpPr/>
            <p:nvPr/>
          </p:nvCxnSpPr>
          <p:spPr bwMode="auto">
            <a:xfrm>
              <a:off x="2133600" y="5943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Gerade Verbindung 195"/>
            <p:cNvCxnSpPr/>
            <p:nvPr/>
          </p:nvCxnSpPr>
          <p:spPr bwMode="auto">
            <a:xfrm>
              <a:off x="2514600" y="5867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7" name="Rechteck 196"/>
            <p:cNvSpPr/>
            <p:nvPr/>
          </p:nvSpPr>
          <p:spPr bwMode="auto">
            <a:xfrm>
              <a:off x="3124200" y="3429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8" name="Gerade Verbindung 197"/>
            <p:cNvCxnSpPr/>
            <p:nvPr/>
          </p:nvCxnSpPr>
          <p:spPr bwMode="auto">
            <a:xfrm>
              <a:off x="2971800" y="3505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9" name="Gerade Verbindung 198"/>
            <p:cNvCxnSpPr/>
            <p:nvPr/>
          </p:nvCxnSpPr>
          <p:spPr bwMode="auto">
            <a:xfrm>
              <a:off x="2971800" y="3657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3352800" y="3581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" name="Rechteck 222"/>
            <p:cNvSpPr/>
            <p:nvPr/>
          </p:nvSpPr>
          <p:spPr bwMode="auto">
            <a:xfrm>
              <a:off x="3124200" y="5257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4" name="Gerade Verbindung 223"/>
            <p:cNvCxnSpPr/>
            <p:nvPr/>
          </p:nvCxnSpPr>
          <p:spPr bwMode="auto">
            <a:xfrm>
              <a:off x="2971800" y="5334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29718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3352800" y="5410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7" name="Rechteck 226"/>
            <p:cNvSpPr/>
            <p:nvPr/>
          </p:nvSpPr>
          <p:spPr bwMode="auto">
            <a:xfrm>
              <a:off x="3962400" y="4343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8" name="Gerade Verbindung 227"/>
            <p:cNvCxnSpPr/>
            <p:nvPr/>
          </p:nvCxnSpPr>
          <p:spPr bwMode="auto">
            <a:xfrm>
              <a:off x="3810000" y="4419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3810000" y="4572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>
              <a:off x="4191000" y="4495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>
              <a:off x="1981200" y="2895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 flipV="1">
              <a:off x="1981200" y="3200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1981200" y="38100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 flipV="1">
              <a:off x="1981200" y="4114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>
              <a:off x="1981200" y="4724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Gerade Verbindung 233"/>
            <p:cNvCxnSpPr/>
            <p:nvPr/>
          </p:nvCxnSpPr>
          <p:spPr bwMode="auto">
            <a:xfrm flipV="1">
              <a:off x="1981200" y="50292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Gerade Verbindung 234"/>
            <p:cNvCxnSpPr/>
            <p:nvPr/>
          </p:nvCxnSpPr>
          <p:spPr bwMode="auto">
            <a:xfrm>
              <a:off x="1981200" y="5638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" name="Gerade Verbindung 235"/>
            <p:cNvCxnSpPr/>
            <p:nvPr/>
          </p:nvCxnSpPr>
          <p:spPr bwMode="auto">
            <a:xfrm flipV="1">
              <a:off x="1981200" y="5943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Gerade Verbindung 20"/>
            <p:cNvCxnSpPr/>
            <p:nvPr/>
          </p:nvCxnSpPr>
          <p:spPr bwMode="auto">
            <a:xfrm>
              <a:off x="2667000" y="31242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" name="Gerade Verbindung 236"/>
            <p:cNvCxnSpPr/>
            <p:nvPr/>
          </p:nvCxnSpPr>
          <p:spPr bwMode="auto">
            <a:xfrm flipV="1">
              <a:off x="2667000" y="36576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8" name="Gerade Verbindung 237"/>
            <p:cNvCxnSpPr/>
            <p:nvPr/>
          </p:nvCxnSpPr>
          <p:spPr bwMode="auto">
            <a:xfrm>
              <a:off x="2667000" y="49530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9" name="Gerade Verbindung 238"/>
            <p:cNvCxnSpPr/>
            <p:nvPr/>
          </p:nvCxnSpPr>
          <p:spPr bwMode="auto">
            <a:xfrm flipV="1">
              <a:off x="2667000" y="54864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Gerade Verbindung 22"/>
            <p:cNvCxnSpPr/>
            <p:nvPr/>
          </p:nvCxnSpPr>
          <p:spPr bwMode="auto">
            <a:xfrm>
              <a:off x="3505200" y="35814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 flipV="1">
              <a:off x="3505200" y="45720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676400" y="2514600"/>
              <a:ext cx="0" cy="3352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0" name="Gerade Verbindung 239"/>
            <p:cNvCxnSpPr/>
            <p:nvPr/>
          </p:nvCxnSpPr>
          <p:spPr bwMode="auto">
            <a:xfrm>
              <a:off x="2362200" y="2514600"/>
              <a:ext cx="0" cy="3124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1" name="Gerade Verbindung 240"/>
            <p:cNvCxnSpPr/>
            <p:nvPr/>
          </p:nvCxnSpPr>
          <p:spPr bwMode="auto">
            <a:xfrm>
              <a:off x="3200400" y="2514600"/>
              <a:ext cx="0" cy="2667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2" name="Gerade Verbindung 241"/>
            <p:cNvCxnSpPr/>
            <p:nvPr/>
          </p:nvCxnSpPr>
          <p:spPr bwMode="auto">
            <a:xfrm>
              <a:off x="4038600" y="25146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7" name="Textfeld 246"/>
          <p:cNvSpPr txBox="1"/>
          <p:nvPr/>
        </p:nvSpPr>
        <p:spPr>
          <a:xfrm>
            <a:off x="2971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1447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65218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3319102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3319102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3276623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Y15</a:t>
            </a:r>
            <a:endParaRPr lang="de-DE" dirty="0"/>
          </a:p>
        </p:txBody>
      </p:sp>
      <p:cxnSp>
        <p:nvCxnSpPr>
          <p:cNvPr id="201" name="Gerade Verbindung 200"/>
          <p:cNvCxnSpPr/>
          <p:nvPr/>
        </p:nvCxnSpPr>
        <p:spPr bwMode="auto">
          <a:xfrm>
            <a:off x="5943600" y="2977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>
            <a:off x="5943600" y="2977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5943600" y="3892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Bogen 203"/>
          <p:cNvSpPr/>
          <p:nvPr/>
        </p:nvSpPr>
        <p:spPr bwMode="auto">
          <a:xfrm flipV="1">
            <a:off x="6248400" y="2977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6" name="Gerade Verbindung 205"/>
          <p:cNvCxnSpPr/>
          <p:nvPr/>
        </p:nvCxnSpPr>
        <p:spPr bwMode="auto">
          <a:xfrm>
            <a:off x="70866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5943600" y="2971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" name="Gerade Verbindung 289"/>
          <p:cNvCxnSpPr/>
          <p:nvPr/>
        </p:nvCxnSpPr>
        <p:spPr bwMode="auto">
          <a:xfrm>
            <a:off x="5943600" y="4267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Gerade Verbindung 290"/>
          <p:cNvCxnSpPr/>
          <p:nvPr/>
        </p:nvCxnSpPr>
        <p:spPr bwMode="auto">
          <a:xfrm>
            <a:off x="5943600" y="4267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5943600" y="5181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3" name="Bogen 292"/>
          <p:cNvSpPr/>
          <p:nvPr/>
        </p:nvSpPr>
        <p:spPr bwMode="auto">
          <a:xfrm flipV="1">
            <a:off x="6248400" y="4267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4" name="Gerade Verbindung 293"/>
          <p:cNvCxnSpPr/>
          <p:nvPr/>
        </p:nvCxnSpPr>
        <p:spPr bwMode="auto">
          <a:xfrm>
            <a:off x="7086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5" name="Gerade Verbindung 294"/>
          <p:cNvCxnSpPr/>
          <p:nvPr/>
        </p:nvCxnSpPr>
        <p:spPr bwMode="auto">
          <a:xfrm>
            <a:off x="5943600" y="426110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6" name="Gerade Verbindung 295"/>
          <p:cNvCxnSpPr/>
          <p:nvPr/>
        </p:nvCxnSpPr>
        <p:spPr bwMode="auto">
          <a:xfrm>
            <a:off x="5410200" y="463601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" name="Gerade Verbindung 296"/>
          <p:cNvCxnSpPr/>
          <p:nvPr/>
        </p:nvCxnSpPr>
        <p:spPr bwMode="auto">
          <a:xfrm>
            <a:off x="4876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5410200" y="26670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Textfeld 137"/>
          <p:cNvSpPr txBox="1"/>
          <p:nvPr/>
        </p:nvSpPr>
        <p:spPr>
          <a:xfrm>
            <a:off x="4953000" y="2771001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40" name="Gerade Verbindung 139"/>
          <p:cNvCxnSpPr/>
          <p:nvPr/>
        </p:nvCxnSpPr>
        <p:spPr bwMode="auto">
          <a:xfrm>
            <a:off x="4876800" y="35814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9" name="Gerade Verbindung mit Pfeil 298"/>
          <p:cNvCxnSpPr/>
          <p:nvPr/>
        </p:nvCxnSpPr>
        <p:spPr bwMode="auto">
          <a:xfrm>
            <a:off x="4343400" y="4876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0" name="Textfeld 299"/>
          <p:cNvSpPr txBox="1"/>
          <p:nvPr/>
        </p:nvSpPr>
        <p:spPr>
          <a:xfrm>
            <a:off x="44196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301" name="Textfeld 300"/>
          <p:cNvSpPr txBox="1"/>
          <p:nvPr/>
        </p:nvSpPr>
        <p:spPr>
          <a:xfrm>
            <a:off x="7196521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302" name="Textfeld 301"/>
          <p:cNvSpPr txBox="1"/>
          <p:nvPr/>
        </p:nvSpPr>
        <p:spPr>
          <a:xfrm>
            <a:off x="7239000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303" name="Abgerundetes Rechteck 302"/>
          <p:cNvSpPr/>
          <p:nvPr/>
        </p:nvSpPr>
        <p:spPr bwMode="auto">
          <a:xfrm>
            <a:off x="4343400" y="2667000"/>
            <a:ext cx="35052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5" name="Gerade Verbindung mit Pfeil 304"/>
          <p:cNvCxnSpPr/>
          <p:nvPr/>
        </p:nvCxnSpPr>
        <p:spPr bwMode="auto">
          <a:xfrm flipH="1">
            <a:off x="3352800" y="2667000"/>
            <a:ext cx="13716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" name="Gerade Verbindung 307"/>
          <p:cNvCxnSpPr/>
          <p:nvPr/>
        </p:nvCxnSpPr>
        <p:spPr bwMode="auto">
          <a:xfrm flipV="1">
            <a:off x="5715000" y="2667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" name="Textfeld 308"/>
          <p:cNvSpPr txBox="1"/>
          <p:nvPr/>
        </p:nvSpPr>
        <p:spPr>
          <a:xfrm>
            <a:off x="5663704" y="2743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cxnSp>
        <p:nvCxnSpPr>
          <p:cNvPr id="311" name="Gerade Verbindung 310"/>
          <p:cNvCxnSpPr/>
          <p:nvPr/>
        </p:nvCxnSpPr>
        <p:spPr bwMode="auto">
          <a:xfrm>
            <a:off x="4876800" y="3581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" name="Gerade Verbindung 313"/>
          <p:cNvCxnSpPr/>
          <p:nvPr/>
        </p:nvCxnSpPr>
        <p:spPr bwMode="auto">
          <a:xfrm flipH="1">
            <a:off x="5715000" y="3352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133600" y="1600200"/>
            <a:ext cx="533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>
            <a:stCxn id="4" idx="4"/>
          </p:cNvCxnSpPr>
          <p:nvPr/>
        </p:nvCxnSpPr>
        <p:spPr bwMode="auto">
          <a:xfrm>
            <a:off x="2400300" y="2057400"/>
            <a:ext cx="24003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 flipH="1">
            <a:off x="838200" y="28194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r Verbinder 122"/>
          <p:cNvCxnSpPr/>
          <p:nvPr/>
        </p:nvCxnSpPr>
        <p:spPr bwMode="auto">
          <a:xfrm flipH="1">
            <a:off x="1676400" y="28194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r Verbinder 123"/>
          <p:cNvCxnSpPr/>
          <p:nvPr/>
        </p:nvCxnSpPr>
        <p:spPr bwMode="auto">
          <a:xfrm flipH="1">
            <a:off x="2514600" y="28194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r Verbinder 124"/>
          <p:cNvCxnSpPr/>
          <p:nvPr/>
        </p:nvCxnSpPr>
        <p:spPr bwMode="auto">
          <a:xfrm flipH="1">
            <a:off x="3200400" y="25908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838200" y="2819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27" name="Textfeld 126"/>
          <p:cNvSpPr txBox="1"/>
          <p:nvPr/>
        </p:nvSpPr>
        <p:spPr>
          <a:xfrm>
            <a:off x="1676400" y="2819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Sequenzschaltungen</a:t>
            </a:r>
          </a:p>
          <a:p>
            <a:r>
              <a:rPr lang="de-DE" dirty="0" smtClean="0"/>
              <a:t>S. Vorlesung 1 – </a:t>
            </a:r>
            <a:r>
              <a:rPr lang="de-DE" dirty="0" err="1" smtClean="0"/>
              <a:t>Latch</a:t>
            </a:r>
            <a:r>
              <a:rPr lang="de-DE" dirty="0" smtClean="0"/>
              <a:t> und Flip-Flop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– speichert ein </a:t>
            </a:r>
            <a:r>
              <a:rPr lang="de-DE" dirty="0"/>
              <a:t>Eingangsniveau </a:t>
            </a:r>
            <a:r>
              <a:rPr lang="de-DE" dirty="0" smtClean="0"/>
              <a:t>(auf </a:t>
            </a:r>
            <a:r>
              <a:rPr lang="de-DE" dirty="0"/>
              <a:t>einem </a:t>
            </a:r>
            <a:r>
              <a:rPr lang="de-DE" dirty="0" smtClean="0"/>
              <a:t>Kondensator) wenn Load </a:t>
            </a:r>
            <a:r>
              <a:rPr lang="de-DE" dirty="0"/>
              <a:t>Signal </a:t>
            </a:r>
            <a:r>
              <a:rPr lang="de-DE" dirty="0" smtClean="0"/>
              <a:t>= 1. Wenn Load = 0, der Zustand bleibt erhalten</a:t>
            </a:r>
          </a:p>
          <a:p>
            <a:r>
              <a:rPr lang="de-DE" dirty="0" smtClean="0"/>
              <a:t>Flip-Flop – 2 </a:t>
            </a:r>
            <a:r>
              <a:rPr lang="de-DE" dirty="0" err="1" smtClean="0"/>
              <a:t>Latch</a:t>
            </a:r>
            <a:r>
              <a:rPr lang="de-DE" dirty="0" smtClean="0"/>
              <a:t>-es in Reihe</a:t>
            </a:r>
          </a:p>
          <a:p>
            <a:r>
              <a:rPr lang="de-DE" dirty="0" smtClean="0"/>
              <a:t>Der Eingangswert </a:t>
            </a:r>
            <a:r>
              <a:rPr lang="de-DE" dirty="0"/>
              <a:t>D </a:t>
            </a:r>
            <a:r>
              <a:rPr lang="de-DE" dirty="0" smtClean="0"/>
              <a:t>wird im </a:t>
            </a:r>
            <a:r>
              <a:rPr lang="de-DE" dirty="0"/>
              <a:t>Moment der </a:t>
            </a:r>
            <a:r>
              <a:rPr lang="de-DE" dirty="0" smtClean="0"/>
              <a:t>steigenden </a:t>
            </a:r>
            <a:r>
              <a:rPr lang="de-DE" dirty="0"/>
              <a:t>Talkflanke </a:t>
            </a:r>
            <a:r>
              <a:rPr lang="de-DE" dirty="0" smtClean="0"/>
              <a:t>gespeichert</a:t>
            </a:r>
          </a:p>
          <a:p>
            <a:r>
              <a:rPr lang="de-DE" dirty="0"/>
              <a:t>Spätere Änderungen am D-Eingang haben keine Wirkung auf den Ausgang bis zur nächsten Taktflanke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23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828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hteck 50"/>
          <p:cNvSpPr/>
          <p:nvPr/>
        </p:nvSpPr>
        <p:spPr bwMode="auto">
          <a:xfrm>
            <a:off x="46482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hteck 54"/>
          <p:cNvSpPr/>
          <p:nvPr/>
        </p:nvSpPr>
        <p:spPr bwMode="auto">
          <a:xfrm>
            <a:off x="34290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44958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hteck 56"/>
          <p:cNvSpPr/>
          <p:nvPr/>
        </p:nvSpPr>
        <p:spPr bwMode="auto">
          <a:xfrm>
            <a:off x="74676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hteck 59"/>
          <p:cNvSpPr/>
          <p:nvPr/>
        </p:nvSpPr>
        <p:spPr bwMode="auto">
          <a:xfrm>
            <a:off x="62484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3152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18288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echteck 64"/>
          <p:cNvSpPr/>
          <p:nvPr/>
        </p:nvSpPr>
        <p:spPr bwMode="auto">
          <a:xfrm>
            <a:off x="609600" y="51054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21336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echteck 68"/>
          <p:cNvSpPr/>
          <p:nvPr/>
        </p:nvSpPr>
        <p:spPr bwMode="auto">
          <a:xfrm>
            <a:off x="4648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3429000" y="5715000"/>
            <a:ext cx="1219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hteck 73"/>
          <p:cNvSpPr/>
          <p:nvPr/>
        </p:nvSpPr>
        <p:spPr bwMode="auto">
          <a:xfrm>
            <a:off x="74676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248400" y="5715000"/>
            <a:ext cx="1600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hteck 77"/>
          <p:cNvSpPr/>
          <p:nvPr/>
        </p:nvSpPr>
        <p:spPr bwMode="auto">
          <a:xfrm>
            <a:off x="7772400" y="5715000"/>
            <a:ext cx="76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49530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55211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3914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3152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8000999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2286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6624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51816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6324600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7924800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17526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7526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4958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581400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4572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Ellipse 66"/>
          <p:cNvSpPr/>
          <p:nvPr/>
        </p:nvSpPr>
        <p:spPr bwMode="auto">
          <a:xfrm>
            <a:off x="32004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59436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4572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Ellipse 79"/>
          <p:cNvSpPr/>
          <p:nvPr/>
        </p:nvSpPr>
        <p:spPr bwMode="auto">
          <a:xfrm>
            <a:off x="32004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Ellipse 82"/>
          <p:cNvSpPr/>
          <p:nvPr/>
        </p:nvSpPr>
        <p:spPr bwMode="auto">
          <a:xfrm>
            <a:off x="59436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3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</a:t>
            </a:r>
            <a:r>
              <a:rPr lang="de-DE" dirty="0" smtClean="0"/>
              <a:t>(von 5) können </a:t>
            </a:r>
            <a:r>
              <a:rPr lang="de-DE" dirty="0" smtClean="0"/>
              <a:t>mit NAND mit </a:t>
            </a:r>
            <a:r>
              <a:rPr lang="de-DE" dirty="0"/>
              <a:t>i</a:t>
            </a:r>
            <a:r>
              <a:rPr lang="de-DE" dirty="0" smtClean="0"/>
              <a:t>nvertierten </a:t>
            </a:r>
            <a:r>
              <a:rPr lang="de-DE" dirty="0"/>
              <a:t>Eingängen </a:t>
            </a:r>
            <a:r>
              <a:rPr lang="de-DE" dirty="0" smtClean="0"/>
              <a:t>realisiert </a:t>
            </a:r>
            <a:r>
              <a:rPr lang="de-DE" dirty="0" smtClean="0"/>
              <a:t>werden</a:t>
            </a:r>
            <a:endParaRPr lang="de-DE" dirty="0" smtClean="0"/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709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14166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Gerade Verbindung 6"/>
          <p:cNvCxnSpPr/>
          <p:nvPr/>
        </p:nvCxnSpPr>
        <p:spPr bwMode="auto">
          <a:xfrm>
            <a:off x="49530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486400" y="3429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54864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Bogen 9"/>
          <p:cNvSpPr/>
          <p:nvPr/>
        </p:nvSpPr>
        <p:spPr bwMode="auto">
          <a:xfrm flipV="1">
            <a:off x="5791200" y="3429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46482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Ellipse 11"/>
          <p:cNvSpPr/>
          <p:nvPr/>
        </p:nvSpPr>
        <p:spPr bwMode="auto">
          <a:xfrm>
            <a:off x="5181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4648200" y="3657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724400" y="3352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244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5486400" y="4343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Ellipse 17"/>
          <p:cNvSpPr/>
          <p:nvPr/>
        </p:nvSpPr>
        <p:spPr bwMode="auto">
          <a:xfrm>
            <a:off x="6629400" y="3733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19"/>
          <p:cNvCxnSpPr/>
          <p:nvPr/>
        </p:nvCxnSpPr>
        <p:spPr bwMode="auto">
          <a:xfrm>
            <a:off x="4953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486400" y="4876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5486400" y="4876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Bogen 22"/>
          <p:cNvSpPr/>
          <p:nvPr/>
        </p:nvSpPr>
        <p:spPr bwMode="auto">
          <a:xfrm flipV="1">
            <a:off x="5791200" y="4876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4648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5181600" y="4953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46482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7244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47244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5486400" y="5791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Ellipse 29"/>
          <p:cNvSpPr/>
          <p:nvPr/>
        </p:nvSpPr>
        <p:spPr bwMode="auto">
          <a:xfrm>
            <a:off x="6629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H="1">
            <a:off x="1600200" y="3886200"/>
            <a:ext cx="28956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mit Pfeil 14338"/>
          <p:cNvCxnSpPr/>
          <p:nvPr/>
        </p:nvCxnSpPr>
        <p:spPr bwMode="auto">
          <a:xfrm flipH="1" flipV="1">
            <a:off x="3124200" y="4495800"/>
            <a:ext cx="14478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7687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357392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981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5908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1" name="Textfeld 140"/>
          <p:cNvSpPr txBox="1"/>
          <p:nvPr/>
        </p:nvSpPr>
        <p:spPr>
          <a:xfrm>
            <a:off x="5334000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6" name="Freihandform 5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86400" y="3886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mit Pfeil 142"/>
          <p:cNvCxnSpPr/>
          <p:nvPr/>
        </p:nvCxnSpPr>
        <p:spPr bwMode="auto">
          <a:xfrm>
            <a:off x="2209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mit Pfeil 143"/>
          <p:cNvCxnSpPr/>
          <p:nvPr/>
        </p:nvCxnSpPr>
        <p:spPr bwMode="auto">
          <a:xfrm rot="10800000">
            <a:off x="4495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mit Pfeil 144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4572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Ellipse 77"/>
          <p:cNvSpPr/>
          <p:nvPr/>
        </p:nvSpPr>
        <p:spPr bwMode="auto">
          <a:xfrm>
            <a:off x="32004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Ellipse 78"/>
          <p:cNvSpPr/>
          <p:nvPr/>
        </p:nvSpPr>
        <p:spPr bwMode="auto">
          <a:xfrm>
            <a:off x="59436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>
            <a:off x="4572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Ellipse 81"/>
          <p:cNvSpPr/>
          <p:nvPr/>
        </p:nvSpPr>
        <p:spPr bwMode="auto">
          <a:xfrm>
            <a:off x="32004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59436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9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492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6764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2860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105400"/>
            <a:ext cx="304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71" name="Freihandform 70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5105400" y="38862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Nicht OK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5540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>
            <a:off x="16764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>
            <a:off x="50292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4572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32004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>
            <a:off x="5943600" y="1371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4572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Ellipse 87"/>
          <p:cNvSpPr/>
          <p:nvPr/>
        </p:nvSpPr>
        <p:spPr bwMode="auto">
          <a:xfrm>
            <a:off x="32004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Ellipse 88"/>
          <p:cNvSpPr/>
          <p:nvPr/>
        </p:nvSpPr>
        <p:spPr bwMode="auto">
          <a:xfrm>
            <a:off x="5943600" y="37338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95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Nachteil einer </a:t>
            </a:r>
            <a:r>
              <a:rPr lang="de-DE" dirty="0" err="1"/>
              <a:t>Latch</a:t>
            </a:r>
            <a:r>
              <a:rPr lang="de-DE" dirty="0"/>
              <a:t> Schaltung mit Kondensator </a:t>
            </a:r>
            <a:r>
              <a:rPr lang="de-DE" dirty="0" smtClean="0"/>
              <a:t>– sie kann den </a:t>
            </a:r>
            <a:r>
              <a:rPr lang="de-DE" dirty="0"/>
              <a:t>Zustand nicht beliebig lange </a:t>
            </a:r>
            <a:r>
              <a:rPr lang="de-DE" dirty="0" smtClean="0"/>
              <a:t>halten.</a:t>
            </a:r>
          </a:p>
          <a:p>
            <a:r>
              <a:rPr lang="de-DE" dirty="0" smtClean="0"/>
              <a:t>Der </a:t>
            </a:r>
            <a:r>
              <a:rPr lang="de-DE" dirty="0"/>
              <a:t>Kondensator wird langsam </a:t>
            </a:r>
            <a:r>
              <a:rPr lang="de-DE" dirty="0" smtClean="0"/>
              <a:t>entladen.</a:t>
            </a:r>
          </a:p>
          <a:p>
            <a:r>
              <a:rPr lang="de-DE" dirty="0" smtClean="0"/>
              <a:t>Dynamische </a:t>
            </a:r>
            <a:r>
              <a:rPr lang="de-DE" dirty="0"/>
              <a:t>Logik.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49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18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</a:p>
          <a:p>
            <a:r>
              <a:rPr lang="de-DE" dirty="0"/>
              <a:t>Wenn </a:t>
            </a:r>
            <a:r>
              <a:rPr lang="de-DE" dirty="0" smtClean="0"/>
              <a:t>wir den Ausgang </a:t>
            </a:r>
            <a:r>
              <a:rPr lang="de-DE" dirty="0"/>
              <a:t>des zweiten Inverters mit dem Eingang des ersten </a:t>
            </a:r>
            <a:r>
              <a:rPr lang="de-DE" dirty="0" smtClean="0"/>
              <a:t>verbinden</a:t>
            </a:r>
            <a:r>
              <a:rPr lang="de-DE" dirty="0"/>
              <a:t>, haben wir </a:t>
            </a:r>
            <a:r>
              <a:rPr lang="de-DE" dirty="0" smtClean="0"/>
              <a:t>Vin </a:t>
            </a:r>
            <a:r>
              <a:rPr lang="de-DE" dirty="0"/>
              <a:t>= </a:t>
            </a:r>
            <a:r>
              <a:rPr lang="de-DE" dirty="0" err="1"/>
              <a:t>Vout</a:t>
            </a:r>
            <a:r>
              <a:rPr lang="de-DE" dirty="0" smtClean="0"/>
              <a:t>.</a:t>
            </a:r>
          </a:p>
          <a:p>
            <a:r>
              <a:rPr lang="de-DE" dirty="0"/>
              <a:t>Der Zustand der Schaltung </a:t>
            </a:r>
            <a:r>
              <a:rPr lang="de-DE" dirty="0" smtClean="0"/>
              <a:t>liegt im </a:t>
            </a:r>
            <a:r>
              <a:rPr lang="de-DE" dirty="0"/>
              <a:t>Schnittpunkt der Kennlinie </a:t>
            </a:r>
            <a:r>
              <a:rPr lang="de-DE" dirty="0" err="1"/>
              <a:t>Vout</a:t>
            </a:r>
            <a:r>
              <a:rPr lang="de-DE" dirty="0"/>
              <a:t> = f(Vin) und der </a:t>
            </a:r>
            <a:r>
              <a:rPr lang="de-DE" dirty="0" smtClean="0"/>
              <a:t>Gerade </a:t>
            </a:r>
            <a:r>
              <a:rPr lang="de-DE" dirty="0" err="1"/>
              <a:t>Vout</a:t>
            </a:r>
            <a:r>
              <a:rPr lang="de-DE" dirty="0"/>
              <a:t> = Vin.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109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Drei Schnittpunkte</a:t>
            </a:r>
          </a:p>
          <a:p>
            <a:r>
              <a:rPr lang="de-DE" dirty="0" smtClean="0"/>
              <a:t>1. </a:t>
            </a:r>
            <a:r>
              <a:rPr lang="de-DE" dirty="0" err="1" smtClean="0"/>
              <a:t>Vout</a:t>
            </a:r>
            <a:r>
              <a:rPr lang="de-DE" dirty="0" smtClean="0"/>
              <a:t>/Vin </a:t>
            </a:r>
            <a:r>
              <a:rPr lang="de-DE" dirty="0"/>
              <a:t>= 0 (logische </a:t>
            </a:r>
            <a:r>
              <a:rPr lang="de-DE" dirty="0" smtClean="0"/>
              <a:t>0)</a:t>
            </a:r>
          </a:p>
          <a:p>
            <a:r>
              <a:rPr lang="de-DE" dirty="0" smtClean="0"/>
              <a:t>2. </a:t>
            </a:r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Voin</a:t>
            </a:r>
            <a:r>
              <a:rPr lang="de-DE" dirty="0" smtClean="0"/>
              <a:t> </a:t>
            </a:r>
            <a:r>
              <a:rPr lang="de-DE" dirty="0"/>
              <a:t>= VDD (logische </a:t>
            </a:r>
            <a:r>
              <a:rPr lang="de-DE" dirty="0" smtClean="0"/>
              <a:t>1)</a:t>
            </a:r>
          </a:p>
          <a:p>
            <a:r>
              <a:rPr lang="de-DE" dirty="0" smtClean="0"/>
              <a:t>3. </a:t>
            </a:r>
            <a:r>
              <a:rPr lang="de-DE" dirty="0" err="1" smtClean="0"/>
              <a:t>Vout</a:t>
            </a:r>
            <a:r>
              <a:rPr lang="de-DE" dirty="0" smtClean="0"/>
              <a:t>=Vin </a:t>
            </a:r>
            <a:r>
              <a:rPr lang="de-DE" dirty="0"/>
              <a:t>~ VDD/2 (undefiniert).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820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ersten zwei Arbeitspunkte sind </a:t>
            </a:r>
            <a:r>
              <a:rPr lang="de-DE" dirty="0" smtClean="0"/>
              <a:t>stabil</a:t>
            </a:r>
            <a:endParaRPr lang="de-DE" dirty="0"/>
          </a:p>
          <a:p>
            <a:r>
              <a:rPr lang="de-DE" dirty="0"/>
              <a:t>kleine </a:t>
            </a:r>
            <a:r>
              <a:rPr lang="de-DE" dirty="0" smtClean="0"/>
              <a:t>Störung Delta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err="1" smtClean="0"/>
              <a:t>Vout</a:t>
            </a:r>
            <a:r>
              <a:rPr lang="de-DE" dirty="0" smtClean="0"/>
              <a:t> wird nicht beeinflusst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181600" y="5105400"/>
            <a:ext cx="1143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>
            <a:off x="5257800" y="5181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5105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 bwMode="auto">
          <a:xfrm flipH="1">
            <a:off x="7010400" y="34290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6858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47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2484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 bwMode="auto">
          <a:xfrm flipH="1">
            <a:off x="6172200" y="4038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324600" y="4267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7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Freihandform 4"/>
          <p:cNvSpPr/>
          <p:nvPr/>
        </p:nvSpPr>
        <p:spPr bwMode="auto">
          <a:xfrm>
            <a:off x="5386812" y="3708951"/>
            <a:ext cx="2272420" cy="1426348"/>
          </a:xfrm>
          <a:custGeom>
            <a:avLst/>
            <a:gdLst>
              <a:gd name="connsiteX0" fmla="*/ 0 w 2272420"/>
              <a:gd name="connsiteY0" fmla="*/ 1288562 h 1426348"/>
              <a:gd name="connsiteX1" fmla="*/ 769544 w 2272420"/>
              <a:gd name="connsiteY1" fmla="*/ 1306669 h 1426348"/>
              <a:gd name="connsiteX2" fmla="*/ 1113576 w 2272420"/>
              <a:gd name="connsiteY2" fmla="*/ 2970 h 1426348"/>
              <a:gd name="connsiteX3" fmla="*/ 1484768 w 2272420"/>
              <a:gd name="connsiteY3" fmla="*/ 944530 h 1426348"/>
              <a:gd name="connsiteX4" fmla="*/ 2272420 w 2272420"/>
              <a:gd name="connsiteY4" fmla="*/ 745354 h 142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2420" h="1426348">
                <a:moveTo>
                  <a:pt x="0" y="1288562"/>
                </a:moveTo>
                <a:cubicBezTo>
                  <a:pt x="291974" y="1404748"/>
                  <a:pt x="583948" y="1520934"/>
                  <a:pt x="769544" y="1306669"/>
                </a:cubicBezTo>
                <a:cubicBezTo>
                  <a:pt x="955140" y="1092404"/>
                  <a:pt x="994372" y="63326"/>
                  <a:pt x="1113576" y="2970"/>
                </a:cubicBezTo>
                <a:cubicBezTo>
                  <a:pt x="1232780" y="-57387"/>
                  <a:pt x="1291627" y="820799"/>
                  <a:pt x="1484768" y="944530"/>
                </a:cubicBezTo>
                <a:cubicBezTo>
                  <a:pt x="1677909" y="1068261"/>
                  <a:pt x="1975164" y="906807"/>
                  <a:pt x="2272420" y="74535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181600" y="5105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934200" y="47244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32766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 bwMode="auto">
          <a:xfrm>
            <a:off x="6440785" y="357234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820623" y="497940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Ellipse 43"/>
          <p:cNvSpPr/>
          <p:nvPr/>
        </p:nvSpPr>
        <p:spPr bwMode="auto">
          <a:xfrm>
            <a:off x="6943252" y="454484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9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Schaltung ist die Basis einer SRAM </a:t>
            </a:r>
            <a:r>
              <a:rPr lang="de-DE" dirty="0" smtClean="0"/>
              <a:t>Zelle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858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4544917" y="3048000"/>
            <a:ext cx="304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6482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85800" y="4114800"/>
            <a:ext cx="396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6858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685800" y="4114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H="1">
            <a:off x="4572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6858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2743200" y="3352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H="1">
            <a:off x="25146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27432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52400" y="4648200"/>
            <a:ext cx="2438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>
            <a:off x="304800" y="4648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3249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EXNOR </a:t>
            </a:r>
            <a:r>
              <a:rPr lang="de-DE" dirty="0">
                <a:solidFill>
                  <a:srgbClr val="FF0000"/>
                </a:solidFill>
              </a:rPr>
              <a:t>kann man mit (N)AND, (N)OR und Inverter realisieren</a:t>
            </a:r>
          </a:p>
          <a:p>
            <a:r>
              <a:rPr lang="de-DE" dirty="0" smtClean="0"/>
              <a:t>NOR kann man in NAND umwandeln.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Bogen 53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Bogen 54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Bogen 57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5186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Ein </a:t>
            </a:r>
            <a:r>
              <a:rPr lang="de-DE" dirty="0" err="1"/>
              <a:t>Latch</a:t>
            </a:r>
            <a:r>
              <a:rPr lang="de-DE" dirty="0"/>
              <a:t> basiert normalerweise </a:t>
            </a:r>
            <a:r>
              <a:rPr lang="de-DE" dirty="0" smtClean="0"/>
              <a:t>auf </a:t>
            </a:r>
            <a:r>
              <a:rPr lang="de-DE" dirty="0"/>
              <a:t>einer modifizierten Version der Speicherzelle</a:t>
            </a:r>
            <a:r>
              <a:rPr lang="de-DE" dirty="0" smtClean="0"/>
              <a:t>.</a:t>
            </a:r>
          </a:p>
          <a:p>
            <a:r>
              <a:rPr lang="de-DE" dirty="0" smtClean="0"/>
              <a:t>Multiplexer wird benutzt, Select </a:t>
            </a:r>
            <a:r>
              <a:rPr lang="de-DE" dirty="0"/>
              <a:t>Eingang ist an Load Signal angeschlossen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2996763" y="32766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752600" y="281940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</a:t>
            </a:r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302729" y="2819400"/>
            <a:ext cx="1040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</a:t>
            </a:r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828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Wenn </a:t>
            </a:r>
            <a:r>
              <a:rPr lang="de-DE" dirty="0"/>
              <a:t>Load = 1, das </a:t>
            </a:r>
            <a:r>
              <a:rPr lang="de-DE" dirty="0" err="1"/>
              <a:t>Latch</a:t>
            </a:r>
            <a:r>
              <a:rPr lang="de-DE" dirty="0"/>
              <a:t> ist „transparent“ – der Eingang ist direkt am Ausgang sichtbar.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Load=1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3" y="2819400"/>
            <a:ext cx="801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reihandform 3"/>
          <p:cNvSpPr/>
          <p:nvPr/>
        </p:nvSpPr>
        <p:spPr bwMode="auto">
          <a:xfrm>
            <a:off x="2109457" y="5122889"/>
            <a:ext cx="4436198" cy="617008"/>
          </a:xfrm>
          <a:custGeom>
            <a:avLst/>
            <a:gdLst>
              <a:gd name="connsiteX0" fmla="*/ 0 w 4436198"/>
              <a:gd name="connsiteY0" fmla="*/ 617008 h 617008"/>
              <a:gd name="connsiteX1" fmla="*/ 2172832 w 4436198"/>
              <a:gd name="connsiteY1" fmla="*/ 73800 h 617008"/>
              <a:gd name="connsiteX2" fmla="*/ 4436198 w 4436198"/>
              <a:gd name="connsiteY2" fmla="*/ 19479 h 61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36198" h="617008">
                <a:moveTo>
                  <a:pt x="0" y="617008"/>
                </a:moveTo>
                <a:cubicBezTo>
                  <a:pt x="716733" y="395198"/>
                  <a:pt x="1433466" y="173388"/>
                  <a:pt x="2172832" y="73800"/>
                </a:cubicBezTo>
                <a:cubicBezTo>
                  <a:pt x="2912198" y="-25788"/>
                  <a:pt x="3674198" y="-3155"/>
                  <a:pt x="4436198" y="19479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70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Wenn Load = 0, haben </a:t>
            </a:r>
            <a:r>
              <a:rPr lang="de-DE" dirty="0" smtClean="0"/>
              <a:t>wir dieselbe </a:t>
            </a:r>
            <a:r>
              <a:rPr lang="de-DE" dirty="0"/>
              <a:t>Schaltung wie in einer RAM Zelle. </a:t>
            </a:r>
            <a:r>
              <a:rPr lang="de-DE" dirty="0" smtClean="0"/>
              <a:t>Der </a:t>
            </a:r>
            <a:r>
              <a:rPr lang="de-DE" dirty="0"/>
              <a:t>Multiplexer behält den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2996763" y="3276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Load=0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2" y="2819400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1467833" y="2344562"/>
            <a:ext cx="4519398" cy="2218014"/>
          </a:xfrm>
          <a:custGeom>
            <a:avLst/>
            <a:gdLst>
              <a:gd name="connsiteX0" fmla="*/ 804587 w 4519398"/>
              <a:gd name="connsiteY0" fmla="*/ 2046369 h 2218014"/>
              <a:gd name="connsiteX1" fmla="*/ 4190583 w 4519398"/>
              <a:gd name="connsiteY1" fmla="*/ 2037315 h 2218014"/>
              <a:gd name="connsiteX2" fmla="*/ 3955193 w 4519398"/>
              <a:gd name="connsiteY2" fmla="*/ 190408 h 2218014"/>
              <a:gd name="connsiteX3" fmla="*/ 360967 w 4519398"/>
              <a:gd name="connsiteY3" fmla="*/ 208515 h 2218014"/>
              <a:gd name="connsiteX4" fmla="*/ 315700 w 4519398"/>
              <a:gd name="connsiteY4" fmla="*/ 1512214 h 221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19398" h="2218014">
                <a:moveTo>
                  <a:pt x="804587" y="2046369"/>
                </a:moveTo>
                <a:cubicBezTo>
                  <a:pt x="2235034" y="2196505"/>
                  <a:pt x="3665482" y="2346642"/>
                  <a:pt x="4190583" y="2037315"/>
                </a:cubicBezTo>
                <a:cubicBezTo>
                  <a:pt x="4715684" y="1727988"/>
                  <a:pt x="4593462" y="495208"/>
                  <a:pt x="3955193" y="190408"/>
                </a:cubicBezTo>
                <a:cubicBezTo>
                  <a:pt x="3316924" y="-114392"/>
                  <a:pt x="967549" y="-11786"/>
                  <a:pt x="360967" y="208515"/>
                </a:cubicBezTo>
                <a:cubicBezTo>
                  <a:pt x="-245615" y="428816"/>
                  <a:pt x="35042" y="970515"/>
                  <a:pt x="315700" y="1512214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Einen Flip-Flop </a:t>
            </a:r>
            <a:r>
              <a:rPr lang="de-DE" dirty="0"/>
              <a:t>bilden wir aus zwei </a:t>
            </a:r>
            <a:r>
              <a:rPr lang="de-DE" dirty="0" err="1" smtClean="0"/>
              <a:t>Latches</a:t>
            </a:r>
            <a:endParaRPr lang="de-DE" dirty="0"/>
          </a:p>
          <a:p>
            <a:r>
              <a:rPr lang="de-DE" dirty="0"/>
              <a:t>Es soll dabei </a:t>
            </a:r>
            <a:r>
              <a:rPr lang="de-DE" dirty="0" smtClean="0"/>
              <a:t>vermieden </a:t>
            </a:r>
            <a:r>
              <a:rPr lang="de-DE" dirty="0"/>
              <a:t>werden, dass beide </a:t>
            </a:r>
            <a:r>
              <a:rPr lang="de-DE" dirty="0" err="1"/>
              <a:t>Latches</a:t>
            </a:r>
            <a:r>
              <a:rPr lang="de-DE" dirty="0"/>
              <a:t> gleichzeitig transparent </a:t>
            </a:r>
            <a:r>
              <a:rPr lang="de-DE" dirty="0" smtClean="0"/>
              <a:t>werden, vor allem wenn wich </a:t>
            </a:r>
            <a:r>
              <a:rPr lang="de-DE" dirty="0" err="1" smtClean="0"/>
              <a:t>Ck</a:t>
            </a:r>
            <a:r>
              <a:rPr lang="de-DE" dirty="0" smtClean="0"/>
              <a:t> von 1 auf 0 ändert (inaktive Flanke)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2667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2974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935577" y="2514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871886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90" name="Ellipse 89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Gleichschenkliges Dreieck 90"/>
          <p:cNvSpPr/>
          <p:nvPr/>
        </p:nvSpPr>
        <p:spPr bwMode="auto">
          <a:xfrm rot="5400000">
            <a:off x="7165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1887390" y="2590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2126323" y="2971800"/>
            <a:ext cx="1562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5690096" y="2923401"/>
            <a:ext cx="1459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375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Kapazitive </a:t>
            </a:r>
            <a:r>
              <a:rPr lang="de-DE" dirty="0"/>
              <a:t>Last </a:t>
            </a:r>
            <a:r>
              <a:rPr lang="de-DE" dirty="0" smtClean="0"/>
              <a:t>verlangsamt die </a:t>
            </a:r>
            <a:r>
              <a:rPr lang="de-DE" dirty="0"/>
              <a:t>CMOS </a:t>
            </a:r>
            <a:r>
              <a:rPr lang="de-DE" dirty="0" smtClean="0"/>
              <a:t>Schaltungen</a:t>
            </a:r>
          </a:p>
          <a:p>
            <a:r>
              <a:rPr lang="de-DE" dirty="0" smtClean="0"/>
              <a:t>Schlechte Idee – viele Flip-Flops teilen zwei Taktinvertern</a:t>
            </a:r>
          </a:p>
          <a:p>
            <a:r>
              <a:rPr lang="de-DE" dirty="0" smtClean="0"/>
              <a:t>Layout kleiner aber funktioniert nicht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1524000" y="3276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1460309" y="3352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2475813" y="3352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3276600" y="35814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 flipV="1">
            <a:off x="3657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36576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5720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45720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5486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486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7010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7010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3048000" y="3581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grpSp>
        <p:nvGrpSpPr>
          <p:cNvPr id="14351" name="Gruppieren 14350"/>
          <p:cNvGrpSpPr/>
          <p:nvPr/>
        </p:nvGrpSpPr>
        <p:grpSpPr>
          <a:xfrm>
            <a:off x="1752600" y="4419600"/>
            <a:ext cx="6781800" cy="1800999"/>
            <a:chOff x="1752600" y="2161401"/>
            <a:chExt cx="6781800" cy="1800999"/>
          </a:xfrm>
        </p:grpSpPr>
        <p:sp>
          <p:nvSpPr>
            <p:cNvPr id="14341" name="Rechteck 14340"/>
            <p:cNvSpPr/>
            <p:nvPr/>
          </p:nvSpPr>
          <p:spPr bwMode="auto">
            <a:xfrm>
              <a:off x="30480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Rechteck 139"/>
            <p:cNvSpPr/>
            <p:nvPr/>
          </p:nvSpPr>
          <p:spPr bwMode="auto">
            <a:xfrm>
              <a:off x="47244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Rechteck 140"/>
            <p:cNvSpPr/>
            <p:nvPr/>
          </p:nvSpPr>
          <p:spPr bwMode="auto">
            <a:xfrm>
              <a:off x="64008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2" name="Rechteck 141"/>
            <p:cNvSpPr/>
            <p:nvPr/>
          </p:nvSpPr>
          <p:spPr bwMode="auto">
            <a:xfrm>
              <a:off x="80772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9" name="Gerade Verbindung 28"/>
            <p:cNvCxnSpPr/>
            <p:nvPr/>
          </p:nvCxnSpPr>
          <p:spPr bwMode="auto">
            <a:xfrm>
              <a:off x="20574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6" name="Gerade Verbindung 14335"/>
            <p:cNvCxnSpPr/>
            <p:nvPr/>
          </p:nvCxnSpPr>
          <p:spPr bwMode="auto">
            <a:xfrm flipV="1">
              <a:off x="28194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9" name="Gerade Verbindung 14338"/>
            <p:cNvCxnSpPr/>
            <p:nvPr/>
          </p:nvCxnSpPr>
          <p:spPr bwMode="auto">
            <a:xfrm>
              <a:off x="35052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H="1" flipV="1">
              <a:off x="44958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Gerade Verbindung 121"/>
            <p:cNvCxnSpPr/>
            <p:nvPr/>
          </p:nvCxnSpPr>
          <p:spPr bwMode="auto">
            <a:xfrm>
              <a:off x="18288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Gerade Verbindung 122"/>
            <p:cNvCxnSpPr/>
            <p:nvPr/>
          </p:nvCxnSpPr>
          <p:spPr bwMode="auto">
            <a:xfrm>
              <a:off x="54102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 flipV="1">
              <a:off x="61722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124"/>
            <p:cNvCxnSpPr/>
            <p:nvPr/>
          </p:nvCxnSpPr>
          <p:spPr bwMode="auto">
            <a:xfrm>
              <a:off x="68580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 flipV="1">
              <a:off x="78486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>
              <a:off x="51816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8" name="Textfeld 127"/>
            <p:cNvSpPr txBox="1"/>
            <p:nvPr/>
          </p:nvSpPr>
          <p:spPr>
            <a:xfrm>
              <a:off x="1981200" y="2847201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</a:t>
              </a:r>
              <a:endParaRPr lang="de-DE" dirty="0"/>
            </a:p>
          </p:txBody>
        </p:sp>
        <p:grpSp>
          <p:nvGrpSpPr>
            <p:cNvPr id="14340" name="Gruppieren 14339"/>
            <p:cNvGrpSpPr/>
            <p:nvPr/>
          </p:nvGrpSpPr>
          <p:grpSpPr>
            <a:xfrm flipV="1">
              <a:off x="1828800" y="2390001"/>
              <a:ext cx="6705600" cy="762000"/>
              <a:chOff x="1828800" y="2590800"/>
              <a:chExt cx="6705600" cy="762000"/>
            </a:xfrm>
          </p:grpSpPr>
          <p:cxnSp>
            <p:nvCxnSpPr>
              <p:cNvPr id="129" name="Gerade Verbindung 128"/>
              <p:cNvCxnSpPr/>
              <p:nvPr/>
            </p:nvCxnSpPr>
            <p:spPr bwMode="auto">
              <a:xfrm>
                <a:off x="20574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Gerade Verbindung 129"/>
              <p:cNvCxnSpPr/>
              <p:nvPr/>
            </p:nvCxnSpPr>
            <p:spPr bwMode="auto">
              <a:xfrm flipV="1">
                <a:off x="28194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Gerade Verbindung 130"/>
              <p:cNvCxnSpPr/>
              <p:nvPr/>
            </p:nvCxnSpPr>
            <p:spPr bwMode="auto">
              <a:xfrm>
                <a:off x="35052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2" name="Gerade Verbindung 131"/>
              <p:cNvCxnSpPr/>
              <p:nvPr/>
            </p:nvCxnSpPr>
            <p:spPr bwMode="auto">
              <a:xfrm flipH="1" flipV="1">
                <a:off x="44958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" name="Gerade Verbindung 132"/>
              <p:cNvCxnSpPr/>
              <p:nvPr/>
            </p:nvCxnSpPr>
            <p:spPr bwMode="auto">
              <a:xfrm>
                <a:off x="18288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" name="Gerade Verbindung 133"/>
              <p:cNvCxnSpPr/>
              <p:nvPr/>
            </p:nvCxnSpPr>
            <p:spPr bwMode="auto">
              <a:xfrm>
                <a:off x="54102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5" name="Gerade Verbindung 134"/>
              <p:cNvCxnSpPr/>
              <p:nvPr/>
            </p:nvCxnSpPr>
            <p:spPr bwMode="auto">
              <a:xfrm flipV="1">
                <a:off x="61722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6" name="Gerade Verbindung 135"/>
              <p:cNvCxnSpPr/>
              <p:nvPr/>
            </p:nvCxnSpPr>
            <p:spPr bwMode="auto">
              <a:xfrm>
                <a:off x="68580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7" name="Gerade Verbindung 136"/>
              <p:cNvCxnSpPr/>
              <p:nvPr/>
            </p:nvCxnSpPr>
            <p:spPr bwMode="auto">
              <a:xfrm flipH="1" flipV="1">
                <a:off x="78486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8" name="Gerade Verbindung 137"/>
              <p:cNvCxnSpPr/>
              <p:nvPr/>
            </p:nvCxnSpPr>
            <p:spPr bwMode="auto">
              <a:xfrm>
                <a:off x="51816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9" name="Textfeld 138"/>
            <p:cNvSpPr txBox="1"/>
            <p:nvPr/>
          </p:nvSpPr>
          <p:spPr>
            <a:xfrm>
              <a:off x="1905000" y="2161401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CkB</a:t>
              </a:r>
              <a:endParaRPr lang="de-DE" dirty="0"/>
            </a:p>
          </p:txBody>
        </p:sp>
        <p:sp>
          <p:nvSpPr>
            <p:cNvPr id="14342" name="Textfeld 14341"/>
            <p:cNvSpPr txBox="1"/>
            <p:nvPr/>
          </p:nvSpPr>
          <p:spPr>
            <a:xfrm>
              <a:off x="1752600" y="3685401"/>
              <a:ext cx="24978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Beide </a:t>
              </a:r>
              <a:r>
                <a:rPr lang="de-DE" dirty="0" err="1" smtClean="0"/>
                <a:t>Latches</a:t>
              </a:r>
              <a:r>
                <a:rPr lang="de-DE" dirty="0" smtClean="0"/>
                <a:t> im FF transparent?</a:t>
              </a:r>
              <a:endParaRPr lang="de-DE" dirty="0"/>
            </a:p>
          </p:txBody>
        </p:sp>
        <p:cxnSp>
          <p:nvCxnSpPr>
            <p:cNvPr id="14344" name="Gerade Verbindung mit Pfeil 14343"/>
            <p:cNvCxnSpPr/>
            <p:nvPr/>
          </p:nvCxnSpPr>
          <p:spPr bwMode="auto">
            <a:xfrm flipV="1">
              <a:off x="3200400" y="3380601"/>
              <a:ext cx="15240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46" name="Gerade Verbindung mit Pfeil 14345"/>
            <p:cNvCxnSpPr/>
            <p:nvPr/>
          </p:nvCxnSpPr>
          <p:spPr bwMode="auto">
            <a:xfrm flipV="1">
              <a:off x="3200400" y="3380601"/>
              <a:ext cx="32004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50" name="Gerade Verbindung mit Pfeil 14349"/>
            <p:cNvCxnSpPr/>
            <p:nvPr/>
          </p:nvCxnSpPr>
          <p:spPr bwMode="auto">
            <a:xfrm flipV="1">
              <a:off x="3200400" y="3380601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>
            <a:off x="457200" y="3276600"/>
            <a:ext cx="1138621" cy="6096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6408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3733800" y="2895600"/>
            <a:ext cx="569309" cy="3048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3962400" y="2743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V="1">
            <a:off x="2057400" y="4648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31242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18288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905000" y="4419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grpSp>
        <p:nvGrpSpPr>
          <p:cNvPr id="69" name="Gruppieren 68"/>
          <p:cNvGrpSpPr/>
          <p:nvPr/>
        </p:nvGrpSpPr>
        <p:grpSpPr>
          <a:xfrm>
            <a:off x="4648200" y="2895600"/>
            <a:ext cx="569309" cy="3048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5" name="Gruppieren 74"/>
          <p:cNvGrpSpPr/>
          <p:nvPr/>
        </p:nvGrpSpPr>
        <p:grpSpPr>
          <a:xfrm>
            <a:off x="5562600" y="2895600"/>
            <a:ext cx="569309" cy="304800"/>
            <a:chOff x="990600" y="4648200"/>
            <a:chExt cx="1981200" cy="1060704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" name="Ellipse 7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8" name="Gleichschenkliges Dreieck 7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Gerade Verbindung 7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7086600" y="2895600"/>
            <a:ext cx="569309" cy="304800"/>
            <a:chOff x="990600" y="4648200"/>
            <a:chExt cx="1981200" cy="1060704"/>
          </a:xfrm>
        </p:grpSpPr>
        <p:cxnSp>
          <p:nvCxnSpPr>
            <p:cNvPr id="81" name="Gerade Verbindung 8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Gleichschenkliges Dreieck 8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4" name="Gerade Verbindung 93"/>
          <p:cNvCxnSpPr/>
          <p:nvPr/>
        </p:nvCxnSpPr>
        <p:spPr bwMode="auto">
          <a:xfrm>
            <a:off x="64770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8768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64770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82296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4876800" y="46482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1242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254146" y="4191000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Besser!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054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Takt-Invertern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819241" y="44196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CkBInt</a:t>
            </a: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1828800" y="4648200"/>
            <a:ext cx="6400800" cy="762000"/>
            <a:chOff x="1828800" y="4648200"/>
            <a:chExt cx="64008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Gerade Verbindung 132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" name="Textfeld 17"/>
          <p:cNvSpPr txBox="1"/>
          <p:nvPr/>
        </p:nvSpPr>
        <p:spPr>
          <a:xfrm>
            <a:off x="2053772" y="4191000"/>
            <a:ext cx="11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Noch Besser!</a:t>
            </a:r>
            <a:endParaRPr lang="de-DE" dirty="0"/>
          </a:p>
        </p:txBody>
      </p:sp>
      <p:grpSp>
        <p:nvGrpSpPr>
          <p:cNvPr id="93" name="Gruppieren 92"/>
          <p:cNvGrpSpPr/>
          <p:nvPr/>
        </p:nvGrpSpPr>
        <p:grpSpPr>
          <a:xfrm>
            <a:off x="3733800" y="2971800"/>
            <a:ext cx="284655" cy="152400"/>
            <a:chOff x="990600" y="4648200"/>
            <a:chExt cx="1981200" cy="1060704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Gleichschenkliges Dreieck 9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2" name="Gruppieren 101"/>
          <p:cNvGrpSpPr/>
          <p:nvPr/>
        </p:nvGrpSpPr>
        <p:grpSpPr>
          <a:xfrm>
            <a:off x="4038600" y="2971800"/>
            <a:ext cx="284655" cy="152400"/>
            <a:chOff x="990600" y="4648200"/>
            <a:chExt cx="1981200" cy="1060704"/>
          </a:xfrm>
        </p:grpSpPr>
        <p:cxnSp>
          <p:nvCxnSpPr>
            <p:cNvPr id="105" name="Gerade Verbindung 10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6" name="Ellipse 10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2" name="Gleichschenkliges Dreieck 11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3" name="Gerade Verbindung 11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4" name="Gerade Verbindung 11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7" name="Gruppieren 116"/>
          <p:cNvGrpSpPr/>
          <p:nvPr/>
        </p:nvGrpSpPr>
        <p:grpSpPr>
          <a:xfrm>
            <a:off x="4648200" y="2971800"/>
            <a:ext cx="284655" cy="152400"/>
            <a:chOff x="990600" y="4648200"/>
            <a:chExt cx="1981200" cy="1060704"/>
          </a:xfrm>
        </p:grpSpPr>
        <p:cxnSp>
          <p:nvCxnSpPr>
            <p:cNvPr id="118" name="Gerade Verbindung 11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Ellipse 11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1" name="Gleichschenkliges Dreieck 13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2" name="Gerade Verbindung 13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4" name="Gruppieren 133"/>
          <p:cNvGrpSpPr/>
          <p:nvPr/>
        </p:nvGrpSpPr>
        <p:grpSpPr>
          <a:xfrm>
            <a:off x="4953000" y="2971800"/>
            <a:ext cx="284655" cy="152400"/>
            <a:chOff x="990600" y="4648200"/>
            <a:chExt cx="1981200" cy="1060704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Ellipse 13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Gleichschenkliges Dreieck 13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0" name="Gerade Verbindung 13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1" name="Gerade Verbindung 140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2" name="Gruppieren 141"/>
          <p:cNvGrpSpPr/>
          <p:nvPr/>
        </p:nvGrpSpPr>
        <p:grpSpPr>
          <a:xfrm>
            <a:off x="5562600" y="2971800"/>
            <a:ext cx="284655" cy="152400"/>
            <a:chOff x="990600" y="4648200"/>
            <a:chExt cx="1981200" cy="1060704"/>
          </a:xfrm>
        </p:grpSpPr>
        <p:cxnSp>
          <p:nvCxnSpPr>
            <p:cNvPr id="143" name="Gerade Verbindung 142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Ellipse 143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5" name="Gleichschenkliges Dreieck 144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6" name="Gerade Verbindung 145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7" name="Gruppieren 146"/>
          <p:cNvGrpSpPr/>
          <p:nvPr/>
        </p:nvGrpSpPr>
        <p:grpSpPr>
          <a:xfrm>
            <a:off x="5867400" y="2971800"/>
            <a:ext cx="284655" cy="152400"/>
            <a:chOff x="990600" y="4648200"/>
            <a:chExt cx="1981200" cy="1060704"/>
          </a:xfrm>
        </p:grpSpPr>
        <p:cxnSp>
          <p:nvCxnSpPr>
            <p:cNvPr id="148" name="Gerade Verbindung 14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9" name="Ellipse 14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Gleichschenkliges Dreieck 14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2" name="Gerade Verbindung 151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086600" y="2971800"/>
            <a:ext cx="284655" cy="152400"/>
            <a:chOff x="990600" y="4648200"/>
            <a:chExt cx="1981200" cy="1060704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Ellipse 15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6" name="Gleichschenkliges Dreieck 15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8" name="Gruppieren 157"/>
          <p:cNvGrpSpPr/>
          <p:nvPr/>
        </p:nvGrpSpPr>
        <p:grpSpPr>
          <a:xfrm>
            <a:off x="7391400" y="2971800"/>
            <a:ext cx="284655" cy="152400"/>
            <a:chOff x="990600" y="4648200"/>
            <a:chExt cx="1981200" cy="1060704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Ellipse 159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1" name="Gleichschenkliges Dreieck 16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2" name="Gerade Verbindung 16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" name="Gruppieren 162"/>
          <p:cNvGrpSpPr/>
          <p:nvPr/>
        </p:nvGrpSpPr>
        <p:grpSpPr>
          <a:xfrm flipV="1">
            <a:off x="1828800" y="5562600"/>
            <a:ext cx="6400800" cy="762000"/>
            <a:chOff x="1828800" y="4648200"/>
            <a:chExt cx="6400800" cy="762000"/>
          </a:xfrm>
        </p:grpSpPr>
        <p:cxnSp>
          <p:nvCxnSpPr>
            <p:cNvPr id="164" name="Gerade Verbindung 163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166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Gerade Verbindung 167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Gerade Verbindung 168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Gerade Verbindung 169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171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3" name="Textfeld 172"/>
          <p:cNvSpPr txBox="1"/>
          <p:nvPr/>
        </p:nvSpPr>
        <p:spPr>
          <a:xfrm>
            <a:off x="1905000" y="601980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CkInt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925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 dem Einschalten der Spannungsversorgung befindet sich ein </a:t>
            </a:r>
            <a:r>
              <a:rPr lang="de-DE" dirty="0" smtClean="0"/>
              <a:t>Flip-Flop, </a:t>
            </a:r>
            <a:r>
              <a:rPr lang="de-DE" dirty="0"/>
              <a:t>genauso wie eine RAM Zelle, in einem unbekannten logischen Zustand</a:t>
            </a:r>
            <a:r>
              <a:rPr lang="de-DE" dirty="0" smtClean="0"/>
              <a:t>.</a:t>
            </a:r>
          </a:p>
          <a:p>
            <a:r>
              <a:rPr lang="de-DE" dirty="0"/>
              <a:t>Wir </a:t>
            </a:r>
            <a:r>
              <a:rPr lang="de-DE" dirty="0" smtClean="0"/>
              <a:t>können </a:t>
            </a:r>
            <a:r>
              <a:rPr lang="de-DE" dirty="0"/>
              <a:t>uns </a:t>
            </a:r>
            <a:r>
              <a:rPr lang="de-DE" dirty="0" smtClean="0"/>
              <a:t>vorstellen, </a:t>
            </a:r>
            <a:r>
              <a:rPr lang="de-DE" dirty="0"/>
              <a:t>dass </a:t>
            </a:r>
            <a:r>
              <a:rPr lang="de-DE" dirty="0" smtClean="0"/>
              <a:t>sich </a:t>
            </a:r>
            <a:r>
              <a:rPr lang="de-DE" dirty="0"/>
              <a:t>zuerst </a:t>
            </a:r>
            <a:r>
              <a:rPr lang="de-DE" dirty="0" smtClean="0"/>
              <a:t>alle Flip-Flops in </a:t>
            </a:r>
            <a:r>
              <a:rPr lang="de-DE" dirty="0"/>
              <a:t>den astabilen Zustand </a:t>
            </a:r>
            <a:r>
              <a:rPr lang="de-DE" dirty="0" smtClean="0"/>
              <a:t>befinden </a:t>
            </a:r>
            <a:r>
              <a:rPr lang="de-DE" dirty="0"/>
              <a:t>und dann </a:t>
            </a:r>
            <a:r>
              <a:rPr lang="de-DE" dirty="0" smtClean="0"/>
              <a:t>in logisch </a:t>
            </a:r>
            <a:r>
              <a:rPr lang="de-DE" dirty="0"/>
              <a:t>E</a:t>
            </a:r>
            <a:r>
              <a:rPr lang="de-DE" dirty="0" smtClean="0"/>
              <a:t>ins </a:t>
            </a:r>
            <a:r>
              <a:rPr lang="de-DE" dirty="0"/>
              <a:t>oder </a:t>
            </a:r>
            <a:r>
              <a:rPr lang="de-DE" dirty="0" smtClean="0"/>
              <a:t>Null Zustand </a:t>
            </a:r>
            <a:r>
              <a:rPr lang="de-DE" dirty="0"/>
              <a:t>kommen</a:t>
            </a:r>
            <a:r>
              <a:rPr lang="de-DE" dirty="0" smtClean="0"/>
              <a:t>.</a:t>
            </a:r>
          </a:p>
          <a:p>
            <a:r>
              <a:rPr lang="de-DE" dirty="0"/>
              <a:t>Um einen unbekannten Anfangszustand zu vermeiden, werden die </a:t>
            </a:r>
            <a:r>
              <a:rPr lang="de-DE" dirty="0" smtClean="0"/>
              <a:t>Flip-Flops </a:t>
            </a:r>
            <a:r>
              <a:rPr lang="de-DE" dirty="0"/>
              <a:t>oft </a:t>
            </a:r>
            <a:r>
              <a:rPr lang="de-DE" dirty="0" smtClean="0"/>
              <a:t>so erweitert, </a:t>
            </a:r>
            <a:r>
              <a:rPr lang="de-DE" dirty="0"/>
              <a:t>dass sie ein asynchrones </a:t>
            </a:r>
            <a:r>
              <a:rPr lang="de-DE" dirty="0" err="1"/>
              <a:t>Reset</a:t>
            </a:r>
            <a:r>
              <a:rPr lang="de-DE" dirty="0"/>
              <a:t> Signal haben.</a:t>
            </a:r>
          </a:p>
          <a:p>
            <a:endParaRPr lang="de-DE" dirty="0"/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90" name="Bogen 89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1" name="Bogen 90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0" name="Bogen 109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Gerade Verbindung 110"/>
            <p:cNvCxnSpPr>
              <a:endCxn id="90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Ellipse 112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4" name="Gruppieren 113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5" name="Bogen 114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Bogen 115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7" name="Bogen 116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8" name="Gerade Verbindung 117"/>
            <p:cNvCxnSpPr>
              <a:endCxn id="115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0" name="Ellipse 11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596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</a:t>
            </a:r>
            <a:r>
              <a:rPr lang="de-DE" dirty="0" smtClean="0"/>
              <a:t>einen </a:t>
            </a:r>
            <a:r>
              <a:rPr lang="de-DE" dirty="0"/>
              <a:t>solch </a:t>
            </a:r>
            <a:r>
              <a:rPr lang="de-DE" dirty="0" smtClean="0"/>
              <a:t>erweiterten FF </a:t>
            </a:r>
            <a:r>
              <a:rPr lang="de-DE" dirty="0"/>
              <a:t>im </a:t>
            </a:r>
            <a:r>
              <a:rPr lang="de-DE" dirty="0" err="1" smtClean="0"/>
              <a:t>Ck</a:t>
            </a:r>
            <a:r>
              <a:rPr lang="de-DE" dirty="0" smtClean="0"/>
              <a:t>=0 Zustand</a:t>
            </a:r>
          </a:p>
          <a:p>
            <a:r>
              <a:rPr lang="de-DE" dirty="0" smtClean="0"/>
              <a:t>In dem fall ist das erste </a:t>
            </a:r>
            <a:r>
              <a:rPr lang="de-DE" dirty="0" err="1" smtClean="0"/>
              <a:t>Latch</a:t>
            </a:r>
            <a:r>
              <a:rPr lang="de-DE" dirty="0" smtClean="0"/>
              <a:t> im Speichermodus</a:t>
            </a:r>
          </a:p>
          <a:p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(aktiv </a:t>
            </a:r>
            <a:r>
              <a:rPr lang="de-DE" dirty="0" smtClean="0"/>
              <a:t>high) </a:t>
            </a:r>
            <a:r>
              <a:rPr lang="de-DE" dirty="0"/>
              <a:t>erzwingt logische Null am Ausgang, </a:t>
            </a:r>
            <a:r>
              <a:rPr lang="de-DE" dirty="0" smtClean="0"/>
              <a:t>sie wird </a:t>
            </a:r>
            <a:r>
              <a:rPr lang="de-DE" dirty="0"/>
              <a:t>r</a:t>
            </a:r>
            <a:r>
              <a:rPr lang="de-DE" dirty="0" smtClean="0"/>
              <a:t>ückgekoppelt</a:t>
            </a:r>
            <a:r>
              <a:rPr lang="de-DE" dirty="0"/>
              <a:t>. </a:t>
            </a:r>
            <a:r>
              <a:rPr lang="de-DE" dirty="0" smtClean="0"/>
              <a:t>(Eins kommt an den zweiten NOR Eingang)</a:t>
            </a:r>
          </a:p>
          <a:p>
            <a:r>
              <a:rPr lang="de-DE" dirty="0" smtClean="0"/>
              <a:t>Auf </a:t>
            </a:r>
            <a:r>
              <a:rPr lang="de-DE" dirty="0"/>
              <a:t>diese Weise bleibt Null gespeichert auch wenn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wieder </a:t>
            </a:r>
            <a:r>
              <a:rPr lang="de-DE" dirty="0" smtClean="0"/>
              <a:t>inaktiv (null) </a:t>
            </a:r>
            <a:r>
              <a:rPr lang="de-DE" dirty="0"/>
              <a:t>wird. 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184205" y="2887796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769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einen solch erweiterten FF im </a:t>
            </a:r>
            <a:r>
              <a:rPr lang="de-DE" dirty="0" err="1"/>
              <a:t>Ck</a:t>
            </a:r>
            <a:r>
              <a:rPr lang="de-DE" dirty="0"/>
              <a:t>=0 Zustand</a:t>
            </a:r>
          </a:p>
          <a:p>
            <a:r>
              <a:rPr lang="de-DE" dirty="0"/>
              <a:t>In dem fall ist das erste </a:t>
            </a:r>
            <a:r>
              <a:rPr lang="de-DE" dirty="0" err="1"/>
              <a:t>Latch</a:t>
            </a:r>
            <a:r>
              <a:rPr lang="de-DE" dirty="0"/>
              <a:t> im Speichermodus</a:t>
            </a:r>
          </a:p>
          <a:p>
            <a:r>
              <a:rPr lang="de-DE" dirty="0" err="1"/>
              <a:t>Reset</a:t>
            </a:r>
            <a:r>
              <a:rPr lang="de-DE" dirty="0"/>
              <a:t> = 1 (aktiv high) erzwingt logische Null am Ausgang, sie wird rückgekoppelt. (Eins kommt an den zweiten NOR Eingang)</a:t>
            </a:r>
          </a:p>
          <a:p>
            <a:r>
              <a:rPr lang="de-DE" dirty="0"/>
              <a:t>Auf diese Weise bleibt Null gespeichert auch wenn </a:t>
            </a:r>
            <a:r>
              <a:rPr lang="de-DE" dirty="0" err="1"/>
              <a:t>Reset</a:t>
            </a:r>
            <a:r>
              <a:rPr lang="de-DE" dirty="0"/>
              <a:t> wieder inaktiv (null) wird.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69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184205" y="2887796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486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EXNOR </a:t>
            </a:r>
            <a:r>
              <a:rPr lang="de-DE" dirty="0"/>
              <a:t>kann man mit (N)AND, (N)OR und Inverter realisieren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NOR kann man in NAND umwandeln.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Bogen 53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Bogen 54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Bogen 57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60198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0198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65532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65532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5532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Bogen 87"/>
          <p:cNvSpPr/>
          <p:nvPr/>
        </p:nvSpPr>
        <p:spPr bwMode="auto">
          <a:xfrm flipV="1">
            <a:off x="68580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0198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60198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76962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5486400" y="2895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4" name="Ellipse 103"/>
          <p:cNvSpPr/>
          <p:nvPr/>
        </p:nvSpPr>
        <p:spPr bwMode="auto">
          <a:xfrm>
            <a:off x="62484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6934200" y="4419600"/>
            <a:ext cx="304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683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Im </a:t>
            </a:r>
            <a:r>
              <a:rPr lang="de-DE" dirty="0" smtClean="0"/>
              <a:t>Flip-Flop </a:t>
            </a:r>
            <a:r>
              <a:rPr lang="de-DE" dirty="0"/>
              <a:t>ist </a:t>
            </a:r>
            <a:r>
              <a:rPr lang="de-DE" dirty="0" smtClean="0"/>
              <a:t>immer </a:t>
            </a:r>
            <a:r>
              <a:rPr lang="de-DE" dirty="0"/>
              <a:t>wenigstens ein </a:t>
            </a:r>
            <a:r>
              <a:rPr lang="de-DE" dirty="0" err="1"/>
              <a:t>Latch</a:t>
            </a:r>
            <a:r>
              <a:rPr lang="de-DE" dirty="0"/>
              <a:t> im </a:t>
            </a:r>
            <a:r>
              <a:rPr lang="de-DE" dirty="0" smtClean="0"/>
              <a:t>Speicherzustand, </a:t>
            </a:r>
            <a:r>
              <a:rPr lang="de-DE" dirty="0"/>
              <a:t>so dass ein </a:t>
            </a:r>
            <a:r>
              <a:rPr lang="de-DE" dirty="0" err="1"/>
              <a:t>Reset</a:t>
            </a:r>
            <a:r>
              <a:rPr lang="de-DE" dirty="0"/>
              <a:t> immer möglich ist wenn beide </a:t>
            </a:r>
            <a:r>
              <a:rPr lang="de-DE" dirty="0" err="1"/>
              <a:t>Latches</a:t>
            </a:r>
            <a:r>
              <a:rPr lang="de-DE" dirty="0"/>
              <a:t> die </a:t>
            </a:r>
            <a:r>
              <a:rPr lang="de-DE" dirty="0" err="1"/>
              <a:t>Reset</a:t>
            </a:r>
            <a:r>
              <a:rPr lang="de-DE" dirty="0"/>
              <a:t> Logik enthalten</a:t>
            </a:r>
            <a:r>
              <a:rPr lang="de-DE" dirty="0" smtClean="0"/>
              <a:t>.</a:t>
            </a:r>
          </a:p>
          <a:p>
            <a:r>
              <a:rPr lang="de-DE" dirty="0"/>
              <a:t>Asynchron </a:t>
            </a:r>
            <a:r>
              <a:rPr lang="de-DE" dirty="0" err="1"/>
              <a:t>Reset</a:t>
            </a:r>
            <a:r>
              <a:rPr lang="de-DE" dirty="0"/>
              <a:t> ist </a:t>
            </a:r>
            <a:r>
              <a:rPr lang="de-DE" i="1" dirty="0"/>
              <a:t>stärker</a:t>
            </a:r>
            <a:r>
              <a:rPr lang="de-DE" dirty="0"/>
              <a:t> als </a:t>
            </a:r>
            <a:r>
              <a:rPr lang="de-DE" dirty="0" smtClean="0"/>
              <a:t>der Takteingang</a:t>
            </a:r>
            <a:r>
              <a:rPr lang="de-DE" dirty="0"/>
              <a:t>. Sobald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wird, wird der </a:t>
            </a:r>
            <a:r>
              <a:rPr lang="de-DE" dirty="0" smtClean="0"/>
              <a:t>Flip-Flop </a:t>
            </a:r>
            <a:r>
              <a:rPr lang="de-DE" dirty="0"/>
              <a:t>Ausgang null, </a:t>
            </a:r>
            <a:r>
              <a:rPr lang="de-DE" dirty="0" smtClean="0"/>
              <a:t>unabhängig von </a:t>
            </a:r>
            <a:r>
              <a:rPr lang="de-DE" dirty="0"/>
              <a:t>D und </a:t>
            </a:r>
            <a:r>
              <a:rPr lang="de-DE" dirty="0" err="1"/>
              <a:t>Ck</a:t>
            </a:r>
            <a:r>
              <a:rPr lang="de-DE" dirty="0"/>
              <a:t> </a:t>
            </a:r>
            <a:r>
              <a:rPr lang="de-DE" dirty="0" smtClean="0"/>
              <a:t>Eingängen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70</a:t>
            </a:fld>
            <a:endParaRPr lang="de-DE" altLang="de-DE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Ellipse 103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Gleichschenkliges Dreieck 105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Gleichschenkliges Dreieck 119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1" name="Gerade Verbindung mit Pfeil 120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Ellipse 127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bgerundetes Rechteck 129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Textfeld 130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32" name="Gerade Verbindung 131"/>
          <p:cNvCxnSpPr>
            <a:endCxn id="106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Ellipse 137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Ellipse 139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1" name="Gerade Verbindung 140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Gleichschenkliges Dreieck 142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4" name="Gleichschenkliges Dreieck 143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mit Pfeil 144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49" name="Textfeld 148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50" name="Textfeld 149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51" name="Gerade Verbindung 150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Abgerundetes Rechteck 151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>
            <a:endCxn id="143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Textfeld 16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64" name="Ellipse 163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Textfeld 166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168" name="Gruppieren 167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169" name="Bogen 168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0" name="Bogen 169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1" name="Bogen 170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2" name="Gerade Verbindung 171"/>
            <p:cNvCxnSpPr>
              <a:endCxn id="169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4" name="Ellipse 173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75" name="Gruppieren 174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76" name="Bogen 175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7" name="Bogen 176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8" name="Bogen 177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9" name="Gerade Verbindung 178"/>
            <p:cNvCxnSpPr>
              <a:endCxn id="176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Ellipse 180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66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Weitere Beispiele der Logikelementen</a:t>
            </a:r>
          </a:p>
        </p:txBody>
      </p:sp>
    </p:spTree>
    <p:extLst>
      <p:ext uri="{BB962C8B-B14F-4D97-AF65-F5344CB8AC3E}">
        <p14:creationId xmlns:p14="http://schemas.microsoft.com/office/powerpoint/2010/main" val="350765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03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 – U1 = 0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124200" y="2895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4114800" y="3352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1148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5510617" y="3429000"/>
            <a:ext cx="678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5-2*0.6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4800600" y="3886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4419600" y="30480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sperrt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5181600" y="39624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sperrt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5181600" y="25146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leitet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80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 – U1/2 = 1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  <p:cxnSp>
        <p:nvCxnSpPr>
          <p:cNvPr id="6" name="Gerade Verbindung mit Pfeil 5"/>
          <p:cNvCxnSpPr/>
          <p:nvPr/>
        </p:nvCxnSpPr>
        <p:spPr bwMode="auto">
          <a:xfrm>
            <a:off x="4114800" y="3352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84343" y="3429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IB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5510617" y="3429000"/>
            <a:ext cx="678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5-2*0.6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4679516" y="25146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~0</a:t>
            </a:r>
            <a:endParaRPr lang="en-US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4800600" y="4038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172200" y="3429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~0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4724400" y="3733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IB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4454065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leitet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5216065" y="39624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leitet</a:t>
            </a:r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5147136" y="25146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sperrt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3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Logische Bausteine in TTL-Technik haben gegenüber </a:t>
            </a:r>
            <a:r>
              <a:rPr lang="de-DE" dirty="0">
                <a:hlinkClick r:id="rId2" tooltip="Complementary Metal Oxide Semiconductor"/>
              </a:rPr>
              <a:t>CMOS</a:t>
            </a:r>
            <a:r>
              <a:rPr lang="de-DE" dirty="0"/>
              <a:t>-Bausteinen den Vorteil, </a:t>
            </a:r>
            <a:r>
              <a:rPr lang="de-DE" b="1" dirty="0"/>
              <a:t>dass sie unempfindlicher gegenüber elektrostatischen Entladungen sind. </a:t>
            </a:r>
            <a:r>
              <a:rPr lang="de-DE" dirty="0"/>
              <a:t>Der Nachteil liegt wegen der stromgesteuerten Transistoren in einer im Vergleich zu CMOS deutlich höheren </a:t>
            </a:r>
            <a:r>
              <a:rPr lang="de-DE" b="1" dirty="0"/>
              <a:t>Leistungsaufnahme </a:t>
            </a:r>
            <a:r>
              <a:rPr lang="de-DE" dirty="0"/>
              <a:t>(Stromverbrauch) bei statischem Betrieb</a:t>
            </a:r>
            <a:r>
              <a:rPr lang="de-DE" dirty="0" smtClean="0"/>
              <a:t>.</a:t>
            </a:r>
          </a:p>
          <a:p>
            <a:r>
              <a:rPr lang="de-DE" dirty="0"/>
              <a:t>Eine Besonderheit von TTL-Schaltungen besteht darin, dass an Eingängen jedes Potential zwischen 0 V und 5 V liegen darf und sie daher auch </a:t>
            </a:r>
            <a:r>
              <a:rPr lang="de-DE" b="1" dirty="0" err="1"/>
              <a:t>unbeschaltet</a:t>
            </a:r>
            <a:r>
              <a:rPr lang="de-DE" b="1" dirty="0"/>
              <a:t> bleiben dürfen</a:t>
            </a:r>
            <a:r>
              <a:rPr lang="de-DE" dirty="0"/>
              <a:t>, ohne dass </a:t>
            </a:r>
            <a:r>
              <a:rPr lang="de-DE" dirty="0" err="1"/>
              <a:t>untolerierbar</a:t>
            </a:r>
            <a:r>
              <a:rPr lang="de-DE" dirty="0"/>
              <a:t> große Querströme entstehen. Eine Besonderheit einer diskret aufgebauten TTL-Schaltung besteht darin, dass </a:t>
            </a:r>
            <a:r>
              <a:rPr lang="de-DE" dirty="0" err="1"/>
              <a:t>unbeschaltete</a:t>
            </a:r>
            <a:r>
              <a:rPr lang="de-DE" dirty="0"/>
              <a:t> Eingänge wirken, als lägen sie auf High-Pegel.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0857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ECL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838200"/>
            <a:ext cx="66675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87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ECL-Familie gehört zu den schnellsten erhältlichen Logikfamilien. Dies wird erreicht, da (anders als zum Beispiel bei der </a:t>
            </a:r>
            <a:r>
              <a:rPr lang="de-DE" dirty="0">
                <a:hlinkClick r:id="rId2" tooltip="Transistor-Transistor-Logik"/>
              </a:rPr>
              <a:t>Transistor-Transistor-Logik</a:t>
            </a:r>
            <a:r>
              <a:rPr lang="de-DE" dirty="0"/>
              <a:t>) im normalen Betriebszustand kein Transistor in Sättigung geht. </a:t>
            </a:r>
            <a:endParaRPr lang="de-DE" dirty="0" smtClean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2252662"/>
            <a:ext cx="41910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0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659063" y="3625850"/>
            <a:ext cx="1489075" cy="2652713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3084513" y="521335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>
            <a:off x="2978150" y="531971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1" name="Freeform 5"/>
          <p:cNvSpPr>
            <a:spLocks/>
          </p:cNvSpPr>
          <p:nvPr/>
        </p:nvSpPr>
        <p:spPr bwMode="auto">
          <a:xfrm>
            <a:off x="3138488" y="5106988"/>
            <a:ext cx="106362" cy="427037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3297238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403600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3403600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 rot="10800000">
            <a:off x="3351213" y="6011863"/>
            <a:ext cx="106362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3244850" y="5534025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rot="10800000">
            <a:off x="3403600" y="5534025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3722688" y="521335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722688" y="5319713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 flipH="1">
            <a:off x="3563938" y="5106988"/>
            <a:ext cx="106362" cy="427037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3244850" y="5106988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084513" y="45751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2978150" y="404336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2925763" y="4149725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3032125" y="40433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722688" y="45751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3563938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3457575" y="47879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9" name="Freeform 23"/>
          <p:cNvSpPr>
            <a:spLocks/>
          </p:cNvSpPr>
          <p:nvPr/>
        </p:nvSpPr>
        <p:spPr bwMode="auto">
          <a:xfrm>
            <a:off x="3616325" y="4575175"/>
            <a:ext cx="106363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H="1">
            <a:off x="3244850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3244850" y="47879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2" name="Freeform 26"/>
          <p:cNvSpPr>
            <a:spLocks/>
          </p:cNvSpPr>
          <p:nvPr/>
        </p:nvSpPr>
        <p:spPr bwMode="auto">
          <a:xfrm flipH="1">
            <a:off x="3084513" y="457517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2819400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 flipH="1">
            <a:off x="2713038" y="4787900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5" name="Freeform 29"/>
          <p:cNvSpPr>
            <a:spLocks/>
          </p:cNvSpPr>
          <p:nvPr/>
        </p:nvSpPr>
        <p:spPr bwMode="auto">
          <a:xfrm>
            <a:off x="2871788" y="457517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>
            <a:off x="3084513" y="5000625"/>
            <a:ext cx="638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2978150" y="4575175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2978150" y="50006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>
            <a:off x="2978150" y="5106988"/>
            <a:ext cx="85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3989388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3989388" y="4787900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2" name="Freeform 36"/>
          <p:cNvSpPr>
            <a:spLocks/>
          </p:cNvSpPr>
          <p:nvPr/>
        </p:nvSpPr>
        <p:spPr bwMode="auto">
          <a:xfrm flipH="1">
            <a:off x="3829050" y="4575175"/>
            <a:ext cx="106363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 flipH="1">
            <a:off x="3829050" y="50006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>
            <a:off x="3032125" y="44688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>
            <a:off x="3722688" y="4043363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6" name="Freeform 40"/>
          <p:cNvSpPr>
            <a:spLocks/>
          </p:cNvSpPr>
          <p:nvPr/>
        </p:nvSpPr>
        <p:spPr bwMode="auto">
          <a:xfrm>
            <a:off x="3670300" y="4149725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3776663" y="40433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3722688" y="4575175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3776663" y="44688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 flipV="1">
            <a:off x="3563938" y="5000625"/>
            <a:ext cx="0" cy="16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1" name="Line 45"/>
          <p:cNvSpPr>
            <a:spLocks noChangeShapeType="1"/>
          </p:cNvSpPr>
          <p:nvPr/>
        </p:nvSpPr>
        <p:spPr bwMode="auto">
          <a:xfrm flipV="1">
            <a:off x="3244850" y="510698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2" name="Line 46"/>
          <p:cNvSpPr>
            <a:spLocks noChangeShapeType="1"/>
          </p:cNvSpPr>
          <p:nvPr/>
        </p:nvSpPr>
        <p:spPr bwMode="auto">
          <a:xfrm flipV="1">
            <a:off x="3351213" y="4575175"/>
            <a:ext cx="15875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3" name="Line 47"/>
          <p:cNvSpPr>
            <a:spLocks noChangeShapeType="1"/>
          </p:cNvSpPr>
          <p:nvPr/>
        </p:nvSpPr>
        <p:spPr bwMode="auto">
          <a:xfrm>
            <a:off x="3509963" y="4575175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4" name="Line 48"/>
          <p:cNvSpPr>
            <a:spLocks noChangeShapeType="1"/>
          </p:cNvSpPr>
          <p:nvPr/>
        </p:nvSpPr>
        <p:spPr bwMode="auto">
          <a:xfrm>
            <a:off x="3297238" y="4575175"/>
            <a:ext cx="160337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5" name="Line 49"/>
          <p:cNvSpPr>
            <a:spLocks noChangeShapeType="1"/>
          </p:cNvSpPr>
          <p:nvPr/>
        </p:nvSpPr>
        <p:spPr bwMode="auto">
          <a:xfrm flipH="1">
            <a:off x="3032125" y="4575175"/>
            <a:ext cx="265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 flipV="1">
            <a:off x="2659063" y="6224588"/>
            <a:ext cx="148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7" name="Line 51"/>
          <p:cNvSpPr>
            <a:spLocks noChangeShapeType="1"/>
          </p:cNvSpPr>
          <p:nvPr/>
        </p:nvSpPr>
        <p:spPr bwMode="auto">
          <a:xfrm>
            <a:off x="3829050" y="5319713"/>
            <a:ext cx="0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>
            <a:off x="2978150" y="5319713"/>
            <a:ext cx="0" cy="852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9" name="Line 53"/>
          <p:cNvSpPr>
            <a:spLocks noChangeShapeType="1"/>
          </p:cNvSpPr>
          <p:nvPr/>
        </p:nvSpPr>
        <p:spPr bwMode="auto">
          <a:xfrm flipV="1">
            <a:off x="2659063" y="6172200"/>
            <a:ext cx="148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>
            <a:off x="2713038" y="4203700"/>
            <a:ext cx="0" cy="1063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1" name="Line 55"/>
          <p:cNvSpPr>
            <a:spLocks noChangeShapeType="1"/>
          </p:cNvSpPr>
          <p:nvPr/>
        </p:nvSpPr>
        <p:spPr bwMode="auto">
          <a:xfrm>
            <a:off x="4095750" y="4203700"/>
            <a:ext cx="0" cy="1063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2" name="Line 56"/>
          <p:cNvSpPr>
            <a:spLocks noChangeShapeType="1"/>
          </p:cNvSpPr>
          <p:nvPr/>
        </p:nvSpPr>
        <p:spPr bwMode="auto">
          <a:xfrm>
            <a:off x="2713038" y="4629150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>
            <a:off x="3829050" y="6065838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4" name="Line 58"/>
          <p:cNvSpPr>
            <a:spLocks noChangeShapeType="1"/>
          </p:cNvSpPr>
          <p:nvPr/>
        </p:nvSpPr>
        <p:spPr bwMode="auto">
          <a:xfrm>
            <a:off x="2978150" y="6011863"/>
            <a:ext cx="0" cy="160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5" name="Line 59"/>
          <p:cNvSpPr>
            <a:spLocks noChangeShapeType="1"/>
          </p:cNvSpPr>
          <p:nvPr/>
        </p:nvSpPr>
        <p:spPr bwMode="auto">
          <a:xfrm>
            <a:off x="4095750" y="4629150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4240213" y="3511550"/>
            <a:ext cx="4522787" cy="2767013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37" name="Arc 61"/>
          <p:cNvSpPr>
            <a:spLocks/>
          </p:cNvSpPr>
          <p:nvPr/>
        </p:nvSpPr>
        <p:spPr bwMode="auto">
          <a:xfrm rot="10800000" flipV="1">
            <a:off x="7591425" y="4310063"/>
            <a:ext cx="266700" cy="9032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8" name="Arc 62"/>
          <p:cNvSpPr>
            <a:spLocks/>
          </p:cNvSpPr>
          <p:nvPr/>
        </p:nvSpPr>
        <p:spPr bwMode="auto">
          <a:xfrm flipV="1">
            <a:off x="7910513" y="4310063"/>
            <a:ext cx="798512" cy="9032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39" name="Group 63"/>
          <p:cNvGrpSpPr>
            <a:grpSpLocks/>
          </p:cNvGrpSpPr>
          <p:nvPr/>
        </p:nvGrpSpPr>
        <p:grpSpPr bwMode="auto">
          <a:xfrm>
            <a:off x="4292600" y="5319713"/>
            <a:ext cx="266700" cy="427037"/>
            <a:chOff x="1440" y="1008"/>
            <a:chExt cx="240" cy="384"/>
          </a:xfrm>
        </p:grpSpPr>
        <p:sp>
          <p:nvSpPr>
            <p:cNvPr id="25004" name="Line 64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5" name="Line 65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6" name="Freeform 66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40" name="Oval 67"/>
          <p:cNvSpPr>
            <a:spLocks noChangeArrowheads="1"/>
          </p:cNvSpPr>
          <p:nvPr/>
        </p:nvSpPr>
        <p:spPr bwMode="auto">
          <a:xfrm>
            <a:off x="4613275" y="5853113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1" name="Line 68"/>
          <p:cNvSpPr>
            <a:spLocks noChangeShapeType="1"/>
          </p:cNvSpPr>
          <p:nvPr/>
        </p:nvSpPr>
        <p:spPr bwMode="auto">
          <a:xfrm>
            <a:off x="4719638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2" name="Line 69"/>
          <p:cNvSpPr>
            <a:spLocks noChangeShapeType="1"/>
          </p:cNvSpPr>
          <p:nvPr/>
        </p:nvSpPr>
        <p:spPr bwMode="auto">
          <a:xfrm>
            <a:off x="4719638" y="60658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3" name="AutoShape 70"/>
          <p:cNvSpPr>
            <a:spLocks noChangeArrowheads="1"/>
          </p:cNvSpPr>
          <p:nvPr/>
        </p:nvSpPr>
        <p:spPr bwMode="auto">
          <a:xfrm rot="10800000">
            <a:off x="4665663" y="6172200"/>
            <a:ext cx="106362" cy="523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4" name="Line 71"/>
          <p:cNvSpPr>
            <a:spLocks noChangeShapeType="1"/>
          </p:cNvSpPr>
          <p:nvPr/>
        </p:nvSpPr>
        <p:spPr bwMode="auto">
          <a:xfrm>
            <a:off x="4559300" y="5746750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5" name="Line 72"/>
          <p:cNvSpPr>
            <a:spLocks noChangeShapeType="1"/>
          </p:cNvSpPr>
          <p:nvPr/>
        </p:nvSpPr>
        <p:spPr bwMode="auto">
          <a:xfrm rot="10800000">
            <a:off x="4719638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46" name="Group 73"/>
          <p:cNvGrpSpPr>
            <a:grpSpLocks/>
          </p:cNvGrpSpPr>
          <p:nvPr/>
        </p:nvGrpSpPr>
        <p:grpSpPr bwMode="auto">
          <a:xfrm flipH="1">
            <a:off x="4878388" y="5319713"/>
            <a:ext cx="266700" cy="427037"/>
            <a:chOff x="1440" y="1008"/>
            <a:chExt cx="240" cy="384"/>
          </a:xfrm>
        </p:grpSpPr>
        <p:sp>
          <p:nvSpPr>
            <p:cNvPr id="25001" name="Line 74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2" name="Line 75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3" name="Freeform 76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47" name="Line 77"/>
          <p:cNvSpPr>
            <a:spLocks noChangeShapeType="1"/>
          </p:cNvSpPr>
          <p:nvPr/>
        </p:nvSpPr>
        <p:spPr bwMode="auto">
          <a:xfrm>
            <a:off x="4559300" y="510698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8" name="Line 78"/>
          <p:cNvSpPr>
            <a:spLocks noChangeShapeType="1"/>
          </p:cNvSpPr>
          <p:nvPr/>
        </p:nvSpPr>
        <p:spPr bwMode="auto">
          <a:xfrm>
            <a:off x="4878388" y="5106988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9" name="Line 79"/>
          <p:cNvSpPr>
            <a:spLocks noChangeShapeType="1"/>
          </p:cNvSpPr>
          <p:nvPr/>
        </p:nvSpPr>
        <p:spPr bwMode="auto">
          <a:xfrm>
            <a:off x="4505325" y="4681538"/>
            <a:ext cx="107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0" name="Line 80"/>
          <p:cNvSpPr>
            <a:spLocks noChangeShapeType="1"/>
          </p:cNvSpPr>
          <p:nvPr/>
        </p:nvSpPr>
        <p:spPr bwMode="auto">
          <a:xfrm>
            <a:off x="4826000" y="46815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1" name="Freeform 81"/>
          <p:cNvSpPr>
            <a:spLocks/>
          </p:cNvSpPr>
          <p:nvPr/>
        </p:nvSpPr>
        <p:spPr bwMode="auto">
          <a:xfrm>
            <a:off x="4452938" y="4787900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2" name="Freeform 82"/>
          <p:cNvSpPr>
            <a:spLocks/>
          </p:cNvSpPr>
          <p:nvPr/>
        </p:nvSpPr>
        <p:spPr bwMode="auto">
          <a:xfrm>
            <a:off x="4772025" y="4787900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3" name="Line 83"/>
          <p:cNvSpPr>
            <a:spLocks noChangeShapeType="1"/>
          </p:cNvSpPr>
          <p:nvPr/>
        </p:nvSpPr>
        <p:spPr bwMode="auto">
          <a:xfrm>
            <a:off x="4559300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4" name="Line 84"/>
          <p:cNvSpPr>
            <a:spLocks noChangeShapeType="1"/>
          </p:cNvSpPr>
          <p:nvPr/>
        </p:nvSpPr>
        <p:spPr bwMode="auto">
          <a:xfrm>
            <a:off x="4878388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5" name="Arc 85"/>
          <p:cNvSpPr>
            <a:spLocks/>
          </p:cNvSpPr>
          <p:nvPr/>
        </p:nvSpPr>
        <p:spPr bwMode="auto">
          <a:xfrm rot="10800000">
            <a:off x="4559300" y="5319713"/>
            <a:ext cx="744538" cy="1603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486809714 h 21600"/>
              <a:gd name="T4" fmla="*/ 0 w 21600"/>
              <a:gd name="T5" fmla="*/ 48680971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6" name="Arc 86"/>
          <p:cNvSpPr>
            <a:spLocks/>
          </p:cNvSpPr>
          <p:nvPr/>
        </p:nvSpPr>
        <p:spPr bwMode="auto">
          <a:xfrm>
            <a:off x="4878388" y="5213350"/>
            <a:ext cx="1276350" cy="21431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076937991 h 21600"/>
              <a:gd name="T4" fmla="*/ 0 w 21600"/>
              <a:gd name="T5" fmla="*/ 2076937991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7" name="Line 87"/>
          <p:cNvSpPr>
            <a:spLocks noChangeShapeType="1"/>
          </p:cNvSpPr>
          <p:nvPr/>
        </p:nvSpPr>
        <p:spPr bwMode="auto">
          <a:xfrm>
            <a:off x="4292600" y="5480050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8" name="Line 88"/>
          <p:cNvSpPr>
            <a:spLocks noChangeShapeType="1"/>
          </p:cNvSpPr>
          <p:nvPr/>
        </p:nvSpPr>
        <p:spPr bwMode="auto">
          <a:xfrm>
            <a:off x="5145088" y="54276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59" name="Group 89"/>
          <p:cNvGrpSpPr>
            <a:grpSpLocks/>
          </p:cNvGrpSpPr>
          <p:nvPr/>
        </p:nvGrpSpPr>
        <p:grpSpPr bwMode="auto">
          <a:xfrm>
            <a:off x="5303838" y="4681538"/>
            <a:ext cx="1862137" cy="1543050"/>
            <a:chOff x="384" y="1920"/>
            <a:chExt cx="1680" cy="1392"/>
          </a:xfrm>
        </p:grpSpPr>
        <p:grpSp>
          <p:nvGrpSpPr>
            <p:cNvPr id="24975" name="Group 90"/>
            <p:cNvGrpSpPr>
              <a:grpSpLocks/>
            </p:cNvGrpSpPr>
            <p:nvPr/>
          </p:nvGrpSpPr>
          <p:grpSpPr bwMode="auto">
            <a:xfrm>
              <a:off x="384" y="2496"/>
              <a:ext cx="240" cy="384"/>
              <a:chOff x="1440" y="1008"/>
              <a:chExt cx="240" cy="384"/>
            </a:xfrm>
          </p:grpSpPr>
          <p:sp>
            <p:nvSpPr>
              <p:cNvPr id="24998" name="Line 91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99" name="Line 92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5000" name="Freeform 93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76" name="Oval 94"/>
            <p:cNvSpPr>
              <a:spLocks noChangeArrowheads="1"/>
            </p:cNvSpPr>
            <p:nvPr/>
          </p:nvSpPr>
          <p:spPr bwMode="auto">
            <a:xfrm>
              <a:off x="672" y="2976"/>
              <a:ext cx="192" cy="192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77" name="Line 95"/>
            <p:cNvSpPr>
              <a:spLocks noChangeShapeType="1"/>
            </p:cNvSpPr>
            <p:nvPr/>
          </p:nvSpPr>
          <p:spPr bwMode="auto">
            <a:xfrm>
              <a:off x="768" y="30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78" name="Line 96"/>
            <p:cNvSpPr>
              <a:spLocks noChangeShapeType="1"/>
            </p:cNvSpPr>
            <p:nvPr/>
          </p:nvSpPr>
          <p:spPr bwMode="auto">
            <a:xfrm>
              <a:off x="768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79" name="AutoShape 97"/>
            <p:cNvSpPr>
              <a:spLocks noChangeArrowheads="1"/>
            </p:cNvSpPr>
            <p:nvPr/>
          </p:nvSpPr>
          <p:spPr bwMode="auto">
            <a:xfrm rot="10800000">
              <a:off x="720" y="3264"/>
              <a:ext cx="96" cy="4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80" name="Line 98"/>
            <p:cNvSpPr>
              <a:spLocks noChangeShapeType="1"/>
            </p:cNvSpPr>
            <p:nvPr/>
          </p:nvSpPr>
          <p:spPr bwMode="auto">
            <a:xfrm>
              <a:off x="624" y="28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1" name="Line 99"/>
            <p:cNvSpPr>
              <a:spLocks noChangeShapeType="1"/>
            </p:cNvSpPr>
            <p:nvPr/>
          </p:nvSpPr>
          <p:spPr bwMode="auto">
            <a:xfrm rot="10800000">
              <a:off x="768" y="28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982" name="Group 100"/>
            <p:cNvGrpSpPr>
              <a:grpSpLocks/>
            </p:cNvGrpSpPr>
            <p:nvPr/>
          </p:nvGrpSpPr>
          <p:grpSpPr bwMode="auto">
            <a:xfrm flipH="1">
              <a:off x="912" y="2496"/>
              <a:ext cx="240" cy="384"/>
              <a:chOff x="1440" y="1008"/>
              <a:chExt cx="240" cy="384"/>
            </a:xfrm>
          </p:grpSpPr>
          <p:sp>
            <p:nvSpPr>
              <p:cNvPr id="24995" name="Line 101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96" name="Line 102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97" name="Freeform 103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83" name="Line 104"/>
            <p:cNvSpPr>
              <a:spLocks noChangeShapeType="1"/>
            </p:cNvSpPr>
            <p:nvPr/>
          </p:nvSpPr>
          <p:spPr bwMode="auto">
            <a:xfrm>
              <a:off x="624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4" name="Line 105"/>
            <p:cNvSpPr>
              <a:spLocks noChangeShapeType="1"/>
            </p:cNvSpPr>
            <p:nvPr/>
          </p:nvSpPr>
          <p:spPr bwMode="auto">
            <a:xfrm>
              <a:off x="912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5" name="Line 106"/>
            <p:cNvSpPr>
              <a:spLocks noChangeShapeType="1"/>
            </p:cNvSpPr>
            <p:nvPr/>
          </p:nvSpPr>
          <p:spPr bwMode="auto">
            <a:xfrm>
              <a:off x="576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6" name="Line 107"/>
            <p:cNvSpPr>
              <a:spLocks noChangeShapeType="1"/>
            </p:cNvSpPr>
            <p:nvPr/>
          </p:nvSpPr>
          <p:spPr bwMode="auto">
            <a:xfrm>
              <a:off x="864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7" name="Freeform 108"/>
            <p:cNvSpPr>
              <a:spLocks/>
            </p:cNvSpPr>
            <p:nvPr/>
          </p:nvSpPr>
          <p:spPr bwMode="auto">
            <a:xfrm>
              <a:off x="528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8" name="Freeform 109"/>
            <p:cNvSpPr>
              <a:spLocks/>
            </p:cNvSpPr>
            <p:nvPr/>
          </p:nvSpPr>
          <p:spPr bwMode="auto">
            <a:xfrm>
              <a:off x="816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9" name="Line 110"/>
            <p:cNvSpPr>
              <a:spLocks noChangeShapeType="1"/>
            </p:cNvSpPr>
            <p:nvPr/>
          </p:nvSpPr>
          <p:spPr bwMode="auto">
            <a:xfrm>
              <a:off x="624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0" name="Line 111"/>
            <p:cNvSpPr>
              <a:spLocks noChangeShapeType="1"/>
            </p:cNvSpPr>
            <p:nvPr/>
          </p:nvSpPr>
          <p:spPr bwMode="auto">
            <a:xfrm>
              <a:off x="912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1" name="Arc 112"/>
            <p:cNvSpPr>
              <a:spLocks/>
            </p:cNvSpPr>
            <p:nvPr/>
          </p:nvSpPr>
          <p:spPr bwMode="auto">
            <a:xfrm rot="10800000">
              <a:off x="624" y="2496"/>
              <a:ext cx="67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2" name="Arc 113"/>
            <p:cNvSpPr>
              <a:spLocks/>
            </p:cNvSpPr>
            <p:nvPr/>
          </p:nvSpPr>
          <p:spPr bwMode="auto">
            <a:xfrm>
              <a:off x="912" y="2400"/>
              <a:ext cx="115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3" name="Line 114"/>
            <p:cNvSpPr>
              <a:spLocks noChangeShapeType="1"/>
            </p:cNvSpPr>
            <p:nvPr/>
          </p:nvSpPr>
          <p:spPr bwMode="auto">
            <a:xfrm>
              <a:off x="384" y="264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4" name="Line 115"/>
            <p:cNvSpPr>
              <a:spLocks noChangeShapeType="1"/>
            </p:cNvSpPr>
            <p:nvPr/>
          </p:nvSpPr>
          <p:spPr bwMode="auto">
            <a:xfrm>
              <a:off x="1152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660" name="Group 116"/>
          <p:cNvGrpSpPr>
            <a:grpSpLocks/>
          </p:cNvGrpSpPr>
          <p:nvPr/>
        </p:nvGrpSpPr>
        <p:grpSpPr bwMode="auto">
          <a:xfrm flipH="1">
            <a:off x="4826000" y="3565525"/>
            <a:ext cx="2871788" cy="1541463"/>
            <a:chOff x="384" y="432"/>
            <a:chExt cx="2592" cy="1392"/>
          </a:xfrm>
        </p:grpSpPr>
        <p:grpSp>
          <p:nvGrpSpPr>
            <p:cNvPr id="24897" name="Group 117"/>
            <p:cNvGrpSpPr>
              <a:grpSpLocks/>
            </p:cNvGrpSpPr>
            <p:nvPr/>
          </p:nvGrpSpPr>
          <p:grpSpPr bwMode="auto">
            <a:xfrm>
              <a:off x="384" y="432"/>
              <a:ext cx="1680" cy="1392"/>
              <a:chOff x="384" y="1920"/>
              <a:chExt cx="1680" cy="1392"/>
            </a:xfrm>
          </p:grpSpPr>
          <p:grpSp>
            <p:nvGrpSpPr>
              <p:cNvPr id="24949" name="Group 118"/>
              <p:cNvGrpSpPr>
                <a:grpSpLocks/>
              </p:cNvGrpSpPr>
              <p:nvPr/>
            </p:nvGrpSpPr>
            <p:grpSpPr bwMode="auto">
              <a:xfrm>
                <a:off x="384" y="2496"/>
                <a:ext cx="240" cy="384"/>
                <a:chOff x="1440" y="1008"/>
                <a:chExt cx="240" cy="384"/>
              </a:xfrm>
            </p:grpSpPr>
            <p:sp>
              <p:nvSpPr>
                <p:cNvPr id="24972" name="Line 119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3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4" name="Freeform 121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50" name="Oval 122"/>
              <p:cNvSpPr>
                <a:spLocks noChangeArrowheads="1"/>
              </p:cNvSpPr>
              <p:nvPr/>
            </p:nvSpPr>
            <p:spPr bwMode="auto">
              <a:xfrm>
                <a:off x="672" y="2976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51" name="Line 123"/>
              <p:cNvSpPr>
                <a:spLocks noChangeShapeType="1"/>
              </p:cNvSpPr>
              <p:nvPr/>
            </p:nvSpPr>
            <p:spPr bwMode="auto">
              <a:xfrm>
                <a:off x="768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2" name="Line 124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3" name="AutoShape 125"/>
              <p:cNvSpPr>
                <a:spLocks noChangeArrowheads="1"/>
              </p:cNvSpPr>
              <p:nvPr/>
            </p:nvSpPr>
            <p:spPr bwMode="auto">
              <a:xfrm rot="10800000">
                <a:off x="720" y="326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54" name="Line 126"/>
              <p:cNvSpPr>
                <a:spLocks noChangeShapeType="1"/>
              </p:cNvSpPr>
              <p:nvPr/>
            </p:nvSpPr>
            <p:spPr bwMode="auto">
              <a:xfrm>
                <a:off x="624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5" name="Line 127"/>
              <p:cNvSpPr>
                <a:spLocks noChangeShapeType="1"/>
              </p:cNvSpPr>
              <p:nvPr/>
            </p:nvSpPr>
            <p:spPr bwMode="auto">
              <a:xfrm rot="10800000">
                <a:off x="768" y="28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24956" name="Group 128"/>
              <p:cNvGrpSpPr>
                <a:grpSpLocks/>
              </p:cNvGrpSpPr>
              <p:nvPr/>
            </p:nvGrpSpPr>
            <p:grpSpPr bwMode="auto">
              <a:xfrm flipH="1">
                <a:off x="912" y="2496"/>
                <a:ext cx="240" cy="384"/>
                <a:chOff x="1440" y="1008"/>
                <a:chExt cx="240" cy="384"/>
              </a:xfrm>
            </p:grpSpPr>
            <p:sp>
              <p:nvSpPr>
                <p:cNvPr id="24969" name="Line 129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0" name="Line 130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1" name="Freeform 131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57" name="Line 132"/>
              <p:cNvSpPr>
                <a:spLocks noChangeShapeType="1"/>
              </p:cNvSpPr>
              <p:nvPr/>
            </p:nvSpPr>
            <p:spPr bwMode="auto">
              <a:xfrm>
                <a:off x="62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8" name="Line 133"/>
              <p:cNvSpPr>
                <a:spLocks noChangeShapeType="1"/>
              </p:cNvSpPr>
              <p:nvPr/>
            </p:nvSpPr>
            <p:spPr bwMode="auto">
              <a:xfrm>
                <a:off x="912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9" name="Line 134"/>
              <p:cNvSpPr>
                <a:spLocks noChangeShapeType="1"/>
              </p:cNvSpPr>
              <p:nvPr/>
            </p:nvSpPr>
            <p:spPr bwMode="auto">
              <a:xfrm>
                <a:off x="576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0" name="Line 135"/>
              <p:cNvSpPr>
                <a:spLocks noChangeShapeType="1"/>
              </p:cNvSpPr>
              <p:nvPr/>
            </p:nvSpPr>
            <p:spPr bwMode="auto">
              <a:xfrm>
                <a:off x="864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1" name="Freeform 136"/>
              <p:cNvSpPr>
                <a:spLocks/>
              </p:cNvSpPr>
              <p:nvPr/>
            </p:nvSpPr>
            <p:spPr bwMode="auto">
              <a:xfrm>
                <a:off x="528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2" name="Freeform 137"/>
              <p:cNvSpPr>
                <a:spLocks/>
              </p:cNvSpPr>
              <p:nvPr/>
            </p:nvSpPr>
            <p:spPr bwMode="auto">
              <a:xfrm>
                <a:off x="816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3" name="Line 138"/>
              <p:cNvSpPr>
                <a:spLocks noChangeShapeType="1"/>
              </p:cNvSpPr>
              <p:nvPr/>
            </p:nvSpPr>
            <p:spPr bwMode="auto">
              <a:xfrm>
                <a:off x="624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4" name="Line 139"/>
              <p:cNvSpPr>
                <a:spLocks noChangeShapeType="1"/>
              </p:cNvSpPr>
              <p:nvPr/>
            </p:nvSpPr>
            <p:spPr bwMode="auto">
              <a:xfrm>
                <a:off x="912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5" name="Arc 140"/>
              <p:cNvSpPr>
                <a:spLocks/>
              </p:cNvSpPr>
              <p:nvPr/>
            </p:nvSpPr>
            <p:spPr bwMode="auto">
              <a:xfrm rot="10800000">
                <a:off x="624" y="2496"/>
                <a:ext cx="672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6" name="Arc 141"/>
              <p:cNvSpPr>
                <a:spLocks/>
              </p:cNvSpPr>
              <p:nvPr/>
            </p:nvSpPr>
            <p:spPr bwMode="auto">
              <a:xfrm>
                <a:off x="912" y="2400"/>
                <a:ext cx="115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7" name="Line 142"/>
              <p:cNvSpPr>
                <a:spLocks noChangeShapeType="1"/>
              </p:cNvSpPr>
              <p:nvPr/>
            </p:nvSpPr>
            <p:spPr bwMode="auto">
              <a:xfrm>
                <a:off x="384" y="264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8" name="Line 143"/>
              <p:cNvSpPr>
                <a:spLocks noChangeShapeType="1"/>
              </p:cNvSpPr>
              <p:nvPr/>
            </p:nvSpPr>
            <p:spPr bwMode="auto">
              <a:xfrm>
                <a:off x="1152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24898" name="Group 144"/>
            <p:cNvGrpSpPr>
              <a:grpSpLocks/>
            </p:cNvGrpSpPr>
            <p:nvPr/>
          </p:nvGrpSpPr>
          <p:grpSpPr bwMode="auto">
            <a:xfrm>
              <a:off x="1296" y="432"/>
              <a:ext cx="1680" cy="1392"/>
              <a:chOff x="384" y="1920"/>
              <a:chExt cx="1680" cy="1392"/>
            </a:xfrm>
          </p:grpSpPr>
          <p:grpSp>
            <p:nvGrpSpPr>
              <p:cNvPr id="24923" name="Group 145"/>
              <p:cNvGrpSpPr>
                <a:grpSpLocks/>
              </p:cNvGrpSpPr>
              <p:nvPr/>
            </p:nvGrpSpPr>
            <p:grpSpPr bwMode="auto">
              <a:xfrm>
                <a:off x="384" y="2496"/>
                <a:ext cx="240" cy="384"/>
                <a:chOff x="1440" y="1008"/>
                <a:chExt cx="240" cy="384"/>
              </a:xfrm>
            </p:grpSpPr>
            <p:sp>
              <p:nvSpPr>
                <p:cNvPr id="24946" name="Line 146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7" name="Line 147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8" name="Freeform 148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24" name="Oval 149"/>
              <p:cNvSpPr>
                <a:spLocks noChangeArrowheads="1"/>
              </p:cNvSpPr>
              <p:nvPr/>
            </p:nvSpPr>
            <p:spPr bwMode="auto">
              <a:xfrm>
                <a:off x="672" y="2976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25" name="Line 150"/>
              <p:cNvSpPr>
                <a:spLocks noChangeShapeType="1"/>
              </p:cNvSpPr>
              <p:nvPr/>
            </p:nvSpPr>
            <p:spPr bwMode="auto">
              <a:xfrm>
                <a:off x="768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6" name="Line 151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7" name="AutoShape 152"/>
              <p:cNvSpPr>
                <a:spLocks noChangeArrowheads="1"/>
              </p:cNvSpPr>
              <p:nvPr/>
            </p:nvSpPr>
            <p:spPr bwMode="auto">
              <a:xfrm rot="10800000">
                <a:off x="720" y="326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28" name="Line 153"/>
              <p:cNvSpPr>
                <a:spLocks noChangeShapeType="1"/>
              </p:cNvSpPr>
              <p:nvPr/>
            </p:nvSpPr>
            <p:spPr bwMode="auto">
              <a:xfrm>
                <a:off x="624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9" name="Line 154"/>
              <p:cNvSpPr>
                <a:spLocks noChangeShapeType="1"/>
              </p:cNvSpPr>
              <p:nvPr/>
            </p:nvSpPr>
            <p:spPr bwMode="auto">
              <a:xfrm rot="10800000">
                <a:off x="768" y="28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24930" name="Group 155"/>
              <p:cNvGrpSpPr>
                <a:grpSpLocks/>
              </p:cNvGrpSpPr>
              <p:nvPr/>
            </p:nvGrpSpPr>
            <p:grpSpPr bwMode="auto">
              <a:xfrm flipH="1">
                <a:off x="912" y="2496"/>
                <a:ext cx="240" cy="384"/>
                <a:chOff x="1440" y="1008"/>
                <a:chExt cx="240" cy="384"/>
              </a:xfrm>
            </p:grpSpPr>
            <p:sp>
              <p:nvSpPr>
                <p:cNvPr id="24943" name="Line 156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4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5" name="Freeform 158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31" name="Line 159"/>
              <p:cNvSpPr>
                <a:spLocks noChangeShapeType="1"/>
              </p:cNvSpPr>
              <p:nvPr/>
            </p:nvSpPr>
            <p:spPr bwMode="auto">
              <a:xfrm>
                <a:off x="62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2" name="Line 160"/>
              <p:cNvSpPr>
                <a:spLocks noChangeShapeType="1"/>
              </p:cNvSpPr>
              <p:nvPr/>
            </p:nvSpPr>
            <p:spPr bwMode="auto">
              <a:xfrm>
                <a:off x="912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3" name="Line 161"/>
              <p:cNvSpPr>
                <a:spLocks noChangeShapeType="1"/>
              </p:cNvSpPr>
              <p:nvPr/>
            </p:nvSpPr>
            <p:spPr bwMode="auto">
              <a:xfrm>
                <a:off x="576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4" name="Line 162"/>
              <p:cNvSpPr>
                <a:spLocks noChangeShapeType="1"/>
              </p:cNvSpPr>
              <p:nvPr/>
            </p:nvSpPr>
            <p:spPr bwMode="auto">
              <a:xfrm>
                <a:off x="864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5" name="Freeform 163"/>
              <p:cNvSpPr>
                <a:spLocks/>
              </p:cNvSpPr>
              <p:nvPr/>
            </p:nvSpPr>
            <p:spPr bwMode="auto">
              <a:xfrm>
                <a:off x="528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6" name="Freeform 164"/>
              <p:cNvSpPr>
                <a:spLocks/>
              </p:cNvSpPr>
              <p:nvPr/>
            </p:nvSpPr>
            <p:spPr bwMode="auto">
              <a:xfrm>
                <a:off x="816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7" name="Line 165"/>
              <p:cNvSpPr>
                <a:spLocks noChangeShapeType="1"/>
              </p:cNvSpPr>
              <p:nvPr/>
            </p:nvSpPr>
            <p:spPr bwMode="auto">
              <a:xfrm>
                <a:off x="624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8" name="Line 166"/>
              <p:cNvSpPr>
                <a:spLocks noChangeShapeType="1"/>
              </p:cNvSpPr>
              <p:nvPr/>
            </p:nvSpPr>
            <p:spPr bwMode="auto">
              <a:xfrm>
                <a:off x="912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9" name="Arc 167"/>
              <p:cNvSpPr>
                <a:spLocks/>
              </p:cNvSpPr>
              <p:nvPr/>
            </p:nvSpPr>
            <p:spPr bwMode="auto">
              <a:xfrm rot="10800000">
                <a:off x="624" y="2496"/>
                <a:ext cx="672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40" name="Arc 168"/>
              <p:cNvSpPr>
                <a:spLocks/>
              </p:cNvSpPr>
              <p:nvPr/>
            </p:nvSpPr>
            <p:spPr bwMode="auto">
              <a:xfrm>
                <a:off x="912" y="2400"/>
                <a:ext cx="115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41" name="Line 169"/>
              <p:cNvSpPr>
                <a:spLocks noChangeShapeType="1"/>
              </p:cNvSpPr>
              <p:nvPr/>
            </p:nvSpPr>
            <p:spPr bwMode="auto">
              <a:xfrm>
                <a:off x="384" y="264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42" name="Line 170"/>
              <p:cNvSpPr>
                <a:spLocks noChangeShapeType="1"/>
              </p:cNvSpPr>
              <p:nvPr/>
            </p:nvSpPr>
            <p:spPr bwMode="auto">
              <a:xfrm>
                <a:off x="1152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24899" name="Group 171"/>
            <p:cNvGrpSpPr>
              <a:grpSpLocks/>
            </p:cNvGrpSpPr>
            <p:nvPr/>
          </p:nvGrpSpPr>
          <p:grpSpPr bwMode="auto">
            <a:xfrm>
              <a:off x="2208" y="1008"/>
              <a:ext cx="240" cy="384"/>
              <a:chOff x="1440" y="1008"/>
              <a:chExt cx="240" cy="384"/>
            </a:xfrm>
          </p:grpSpPr>
          <p:sp>
            <p:nvSpPr>
              <p:cNvPr id="24920" name="Line 172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1" name="Line 173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2" name="Freeform 174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00" name="Oval 175"/>
            <p:cNvSpPr>
              <a:spLocks noChangeArrowheads="1"/>
            </p:cNvSpPr>
            <p:nvPr/>
          </p:nvSpPr>
          <p:spPr bwMode="auto">
            <a:xfrm>
              <a:off x="2496" y="1488"/>
              <a:ext cx="192" cy="192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01" name="Line 176"/>
            <p:cNvSpPr>
              <a:spLocks noChangeShapeType="1"/>
            </p:cNvSpPr>
            <p:nvPr/>
          </p:nvSpPr>
          <p:spPr bwMode="auto">
            <a:xfrm>
              <a:off x="2592" y="153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2" name="Line 177"/>
            <p:cNvSpPr>
              <a:spLocks noChangeShapeType="1"/>
            </p:cNvSpPr>
            <p:nvPr/>
          </p:nvSpPr>
          <p:spPr bwMode="auto">
            <a:xfrm>
              <a:off x="2592" y="16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3" name="AutoShape 178"/>
            <p:cNvSpPr>
              <a:spLocks noChangeArrowheads="1"/>
            </p:cNvSpPr>
            <p:nvPr/>
          </p:nvSpPr>
          <p:spPr bwMode="auto">
            <a:xfrm rot="10800000">
              <a:off x="2544" y="1776"/>
              <a:ext cx="96" cy="4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04" name="Line 179"/>
            <p:cNvSpPr>
              <a:spLocks noChangeShapeType="1"/>
            </p:cNvSpPr>
            <p:nvPr/>
          </p:nvSpPr>
          <p:spPr bwMode="auto">
            <a:xfrm>
              <a:off x="2448" y="13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5" name="Line 180"/>
            <p:cNvSpPr>
              <a:spLocks noChangeShapeType="1"/>
            </p:cNvSpPr>
            <p:nvPr/>
          </p:nvSpPr>
          <p:spPr bwMode="auto">
            <a:xfrm rot="10800000">
              <a:off x="2592" y="13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906" name="Group 181"/>
            <p:cNvGrpSpPr>
              <a:grpSpLocks/>
            </p:cNvGrpSpPr>
            <p:nvPr/>
          </p:nvGrpSpPr>
          <p:grpSpPr bwMode="auto">
            <a:xfrm flipH="1">
              <a:off x="2736" y="1008"/>
              <a:ext cx="240" cy="384"/>
              <a:chOff x="1440" y="1008"/>
              <a:chExt cx="240" cy="384"/>
            </a:xfrm>
          </p:grpSpPr>
          <p:sp>
            <p:nvSpPr>
              <p:cNvPr id="24917" name="Line 182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18" name="Line 183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19" name="Freeform 184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07" name="Line 185"/>
            <p:cNvSpPr>
              <a:spLocks noChangeShapeType="1"/>
            </p:cNvSpPr>
            <p:nvPr/>
          </p:nvSpPr>
          <p:spPr bwMode="auto">
            <a:xfrm>
              <a:off x="2448" y="7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8" name="Line 186"/>
            <p:cNvSpPr>
              <a:spLocks noChangeShapeType="1"/>
            </p:cNvSpPr>
            <p:nvPr/>
          </p:nvSpPr>
          <p:spPr bwMode="auto">
            <a:xfrm>
              <a:off x="2736" y="72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9" name="Line 187"/>
            <p:cNvSpPr>
              <a:spLocks noChangeShapeType="1"/>
            </p:cNvSpPr>
            <p:nvPr/>
          </p:nvSpPr>
          <p:spPr bwMode="auto">
            <a:xfrm>
              <a:off x="2400" y="4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0" name="Line 188"/>
            <p:cNvSpPr>
              <a:spLocks noChangeShapeType="1"/>
            </p:cNvSpPr>
            <p:nvPr/>
          </p:nvSpPr>
          <p:spPr bwMode="auto">
            <a:xfrm>
              <a:off x="2688" y="4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1" name="Freeform 189"/>
            <p:cNvSpPr>
              <a:spLocks/>
            </p:cNvSpPr>
            <p:nvPr/>
          </p:nvSpPr>
          <p:spPr bwMode="auto">
            <a:xfrm>
              <a:off x="2352" y="528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2" name="Freeform 190"/>
            <p:cNvSpPr>
              <a:spLocks/>
            </p:cNvSpPr>
            <p:nvPr/>
          </p:nvSpPr>
          <p:spPr bwMode="auto">
            <a:xfrm>
              <a:off x="2640" y="528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3" name="Line 191"/>
            <p:cNvSpPr>
              <a:spLocks noChangeShapeType="1"/>
            </p:cNvSpPr>
            <p:nvPr/>
          </p:nvSpPr>
          <p:spPr bwMode="auto">
            <a:xfrm>
              <a:off x="2736" y="4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4" name="Line 192"/>
            <p:cNvSpPr>
              <a:spLocks noChangeShapeType="1"/>
            </p:cNvSpPr>
            <p:nvPr/>
          </p:nvSpPr>
          <p:spPr bwMode="auto">
            <a:xfrm flipV="1">
              <a:off x="2976" y="110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5" name="Line 193"/>
            <p:cNvSpPr>
              <a:spLocks noChangeShapeType="1"/>
            </p:cNvSpPr>
            <p:nvPr/>
          </p:nvSpPr>
          <p:spPr bwMode="auto">
            <a:xfrm flipV="1">
              <a:off x="2208" y="115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6" name="Line 194"/>
            <p:cNvSpPr>
              <a:spLocks noChangeShapeType="1"/>
            </p:cNvSpPr>
            <p:nvPr/>
          </p:nvSpPr>
          <p:spPr bwMode="auto">
            <a:xfrm>
              <a:off x="2448" y="4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61" name="Arc 195"/>
          <p:cNvSpPr>
            <a:spLocks/>
          </p:cNvSpPr>
          <p:nvPr/>
        </p:nvSpPr>
        <p:spPr bwMode="auto">
          <a:xfrm flipH="1">
            <a:off x="4292600" y="4097338"/>
            <a:ext cx="798513" cy="14366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62" name="Arc 196"/>
          <p:cNvSpPr>
            <a:spLocks/>
          </p:cNvSpPr>
          <p:nvPr/>
        </p:nvSpPr>
        <p:spPr bwMode="auto">
          <a:xfrm rot="10800000" flipV="1">
            <a:off x="5145088" y="4203700"/>
            <a:ext cx="265112" cy="13303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63" name="Group 197"/>
          <p:cNvGrpSpPr>
            <a:grpSpLocks/>
          </p:cNvGrpSpPr>
          <p:nvPr/>
        </p:nvGrpSpPr>
        <p:grpSpPr bwMode="auto">
          <a:xfrm>
            <a:off x="6315075" y="4681538"/>
            <a:ext cx="1862138" cy="1543050"/>
            <a:chOff x="384" y="1920"/>
            <a:chExt cx="1680" cy="1392"/>
          </a:xfrm>
        </p:grpSpPr>
        <p:grpSp>
          <p:nvGrpSpPr>
            <p:cNvPr id="24871" name="Group 198"/>
            <p:cNvGrpSpPr>
              <a:grpSpLocks/>
            </p:cNvGrpSpPr>
            <p:nvPr/>
          </p:nvGrpSpPr>
          <p:grpSpPr bwMode="auto">
            <a:xfrm>
              <a:off x="384" y="2496"/>
              <a:ext cx="240" cy="384"/>
              <a:chOff x="1440" y="1008"/>
              <a:chExt cx="240" cy="384"/>
            </a:xfrm>
          </p:grpSpPr>
          <p:sp>
            <p:nvSpPr>
              <p:cNvPr id="24894" name="Line 199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5" name="Line 200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6" name="Freeform 201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872" name="Oval 202"/>
            <p:cNvSpPr>
              <a:spLocks noChangeArrowheads="1"/>
            </p:cNvSpPr>
            <p:nvPr/>
          </p:nvSpPr>
          <p:spPr bwMode="auto">
            <a:xfrm>
              <a:off x="672" y="2976"/>
              <a:ext cx="192" cy="192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873" name="Line 203"/>
            <p:cNvSpPr>
              <a:spLocks noChangeShapeType="1"/>
            </p:cNvSpPr>
            <p:nvPr/>
          </p:nvSpPr>
          <p:spPr bwMode="auto">
            <a:xfrm>
              <a:off x="768" y="30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4" name="Line 204"/>
            <p:cNvSpPr>
              <a:spLocks noChangeShapeType="1"/>
            </p:cNvSpPr>
            <p:nvPr/>
          </p:nvSpPr>
          <p:spPr bwMode="auto">
            <a:xfrm>
              <a:off x="768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5" name="AutoShape 205"/>
            <p:cNvSpPr>
              <a:spLocks noChangeArrowheads="1"/>
            </p:cNvSpPr>
            <p:nvPr/>
          </p:nvSpPr>
          <p:spPr bwMode="auto">
            <a:xfrm rot="10800000">
              <a:off x="720" y="3264"/>
              <a:ext cx="96" cy="4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876" name="Line 206"/>
            <p:cNvSpPr>
              <a:spLocks noChangeShapeType="1"/>
            </p:cNvSpPr>
            <p:nvPr/>
          </p:nvSpPr>
          <p:spPr bwMode="auto">
            <a:xfrm>
              <a:off x="624" y="28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7" name="Line 207"/>
            <p:cNvSpPr>
              <a:spLocks noChangeShapeType="1"/>
            </p:cNvSpPr>
            <p:nvPr/>
          </p:nvSpPr>
          <p:spPr bwMode="auto">
            <a:xfrm rot="10800000">
              <a:off x="768" y="28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878" name="Group 208"/>
            <p:cNvGrpSpPr>
              <a:grpSpLocks/>
            </p:cNvGrpSpPr>
            <p:nvPr/>
          </p:nvGrpSpPr>
          <p:grpSpPr bwMode="auto">
            <a:xfrm flipH="1">
              <a:off x="912" y="2496"/>
              <a:ext cx="240" cy="384"/>
              <a:chOff x="1440" y="1008"/>
              <a:chExt cx="240" cy="384"/>
            </a:xfrm>
          </p:grpSpPr>
          <p:sp>
            <p:nvSpPr>
              <p:cNvPr id="24891" name="Line 209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2" name="Line 210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3" name="Freeform 211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879" name="Line 212"/>
            <p:cNvSpPr>
              <a:spLocks noChangeShapeType="1"/>
            </p:cNvSpPr>
            <p:nvPr/>
          </p:nvSpPr>
          <p:spPr bwMode="auto">
            <a:xfrm>
              <a:off x="624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0" name="Line 213"/>
            <p:cNvSpPr>
              <a:spLocks noChangeShapeType="1"/>
            </p:cNvSpPr>
            <p:nvPr/>
          </p:nvSpPr>
          <p:spPr bwMode="auto">
            <a:xfrm>
              <a:off x="912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1" name="Line 214"/>
            <p:cNvSpPr>
              <a:spLocks noChangeShapeType="1"/>
            </p:cNvSpPr>
            <p:nvPr/>
          </p:nvSpPr>
          <p:spPr bwMode="auto">
            <a:xfrm>
              <a:off x="576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2" name="Line 215"/>
            <p:cNvSpPr>
              <a:spLocks noChangeShapeType="1"/>
            </p:cNvSpPr>
            <p:nvPr/>
          </p:nvSpPr>
          <p:spPr bwMode="auto">
            <a:xfrm>
              <a:off x="864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3" name="Freeform 216"/>
            <p:cNvSpPr>
              <a:spLocks/>
            </p:cNvSpPr>
            <p:nvPr/>
          </p:nvSpPr>
          <p:spPr bwMode="auto">
            <a:xfrm>
              <a:off x="528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4" name="Freeform 217"/>
            <p:cNvSpPr>
              <a:spLocks/>
            </p:cNvSpPr>
            <p:nvPr/>
          </p:nvSpPr>
          <p:spPr bwMode="auto">
            <a:xfrm>
              <a:off x="816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5" name="Line 218"/>
            <p:cNvSpPr>
              <a:spLocks noChangeShapeType="1"/>
            </p:cNvSpPr>
            <p:nvPr/>
          </p:nvSpPr>
          <p:spPr bwMode="auto">
            <a:xfrm>
              <a:off x="624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6" name="Line 219"/>
            <p:cNvSpPr>
              <a:spLocks noChangeShapeType="1"/>
            </p:cNvSpPr>
            <p:nvPr/>
          </p:nvSpPr>
          <p:spPr bwMode="auto">
            <a:xfrm>
              <a:off x="912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7" name="Arc 220"/>
            <p:cNvSpPr>
              <a:spLocks/>
            </p:cNvSpPr>
            <p:nvPr/>
          </p:nvSpPr>
          <p:spPr bwMode="auto">
            <a:xfrm rot="10800000">
              <a:off x="624" y="2496"/>
              <a:ext cx="67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8" name="Arc 221"/>
            <p:cNvSpPr>
              <a:spLocks/>
            </p:cNvSpPr>
            <p:nvPr/>
          </p:nvSpPr>
          <p:spPr bwMode="auto">
            <a:xfrm>
              <a:off x="912" y="2400"/>
              <a:ext cx="115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9" name="Line 222"/>
            <p:cNvSpPr>
              <a:spLocks noChangeShapeType="1"/>
            </p:cNvSpPr>
            <p:nvPr/>
          </p:nvSpPr>
          <p:spPr bwMode="auto">
            <a:xfrm>
              <a:off x="384" y="264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90" name="Line 223"/>
            <p:cNvSpPr>
              <a:spLocks noChangeShapeType="1"/>
            </p:cNvSpPr>
            <p:nvPr/>
          </p:nvSpPr>
          <p:spPr bwMode="auto">
            <a:xfrm>
              <a:off x="1152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664" name="Group 224"/>
          <p:cNvGrpSpPr>
            <a:grpSpLocks/>
          </p:cNvGrpSpPr>
          <p:nvPr/>
        </p:nvGrpSpPr>
        <p:grpSpPr bwMode="auto">
          <a:xfrm flipH="1">
            <a:off x="8443913" y="4203700"/>
            <a:ext cx="265112" cy="425450"/>
            <a:chOff x="1440" y="1008"/>
            <a:chExt cx="240" cy="384"/>
          </a:xfrm>
        </p:grpSpPr>
        <p:sp>
          <p:nvSpPr>
            <p:cNvPr id="24868" name="Line 225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9" name="Line 226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0" name="Freeform 227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65" name="Oval 228"/>
          <p:cNvSpPr>
            <a:spLocks noChangeArrowheads="1"/>
          </p:cNvSpPr>
          <p:nvPr/>
        </p:nvSpPr>
        <p:spPr bwMode="auto">
          <a:xfrm flipH="1">
            <a:off x="8177213" y="4735513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66" name="Line 229"/>
          <p:cNvSpPr>
            <a:spLocks noChangeShapeType="1"/>
          </p:cNvSpPr>
          <p:nvPr/>
        </p:nvSpPr>
        <p:spPr bwMode="auto">
          <a:xfrm flipH="1">
            <a:off x="8283575" y="47879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67" name="Line 230"/>
          <p:cNvSpPr>
            <a:spLocks noChangeShapeType="1"/>
          </p:cNvSpPr>
          <p:nvPr/>
        </p:nvSpPr>
        <p:spPr bwMode="auto">
          <a:xfrm flipH="1">
            <a:off x="8283575" y="49482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68" name="AutoShape 231"/>
          <p:cNvSpPr>
            <a:spLocks noChangeArrowheads="1"/>
          </p:cNvSpPr>
          <p:nvPr/>
        </p:nvSpPr>
        <p:spPr bwMode="auto">
          <a:xfrm rot="10800000" flipH="1">
            <a:off x="8231188" y="5054600"/>
            <a:ext cx="106362" cy="523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69" name="Line 232"/>
          <p:cNvSpPr>
            <a:spLocks noChangeShapeType="1"/>
          </p:cNvSpPr>
          <p:nvPr/>
        </p:nvSpPr>
        <p:spPr bwMode="auto">
          <a:xfrm flipH="1">
            <a:off x="8124825" y="4629150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0" name="Line 233"/>
          <p:cNvSpPr>
            <a:spLocks noChangeShapeType="1"/>
          </p:cNvSpPr>
          <p:nvPr/>
        </p:nvSpPr>
        <p:spPr bwMode="auto">
          <a:xfrm rot="10800000" flipH="1">
            <a:off x="8283575" y="46291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71" name="Group 234"/>
          <p:cNvGrpSpPr>
            <a:grpSpLocks/>
          </p:cNvGrpSpPr>
          <p:nvPr/>
        </p:nvGrpSpPr>
        <p:grpSpPr bwMode="auto">
          <a:xfrm>
            <a:off x="7858125" y="4203700"/>
            <a:ext cx="266700" cy="425450"/>
            <a:chOff x="1440" y="1008"/>
            <a:chExt cx="240" cy="384"/>
          </a:xfrm>
        </p:grpSpPr>
        <p:sp>
          <p:nvSpPr>
            <p:cNvPr id="24865" name="Line 235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6" name="Line 236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7" name="Freeform 237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72" name="Line 238"/>
          <p:cNvSpPr>
            <a:spLocks noChangeShapeType="1"/>
          </p:cNvSpPr>
          <p:nvPr/>
        </p:nvSpPr>
        <p:spPr bwMode="auto">
          <a:xfrm flipH="1">
            <a:off x="8443913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3" name="Line 239"/>
          <p:cNvSpPr>
            <a:spLocks noChangeShapeType="1"/>
          </p:cNvSpPr>
          <p:nvPr/>
        </p:nvSpPr>
        <p:spPr bwMode="auto">
          <a:xfrm flipH="1">
            <a:off x="8124825" y="3990975"/>
            <a:ext cx="0" cy="265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4" name="Line 240"/>
          <p:cNvSpPr>
            <a:spLocks noChangeShapeType="1"/>
          </p:cNvSpPr>
          <p:nvPr/>
        </p:nvSpPr>
        <p:spPr bwMode="auto">
          <a:xfrm flipH="1">
            <a:off x="8389938" y="3565525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5" name="Line 241"/>
          <p:cNvSpPr>
            <a:spLocks noChangeShapeType="1"/>
          </p:cNvSpPr>
          <p:nvPr/>
        </p:nvSpPr>
        <p:spPr bwMode="auto">
          <a:xfrm flipH="1">
            <a:off x="8070850" y="3565525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6" name="Freeform 242"/>
          <p:cNvSpPr>
            <a:spLocks/>
          </p:cNvSpPr>
          <p:nvPr/>
        </p:nvSpPr>
        <p:spPr bwMode="auto">
          <a:xfrm flipH="1">
            <a:off x="8337550" y="3671888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7" name="Freeform 243"/>
          <p:cNvSpPr>
            <a:spLocks/>
          </p:cNvSpPr>
          <p:nvPr/>
        </p:nvSpPr>
        <p:spPr bwMode="auto">
          <a:xfrm flipH="1">
            <a:off x="8018463" y="3671888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8" name="Line 244"/>
          <p:cNvSpPr>
            <a:spLocks noChangeShapeType="1"/>
          </p:cNvSpPr>
          <p:nvPr/>
        </p:nvSpPr>
        <p:spPr bwMode="auto">
          <a:xfrm flipH="1">
            <a:off x="8443913" y="35655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9" name="Line 245"/>
          <p:cNvSpPr>
            <a:spLocks noChangeShapeType="1"/>
          </p:cNvSpPr>
          <p:nvPr/>
        </p:nvSpPr>
        <p:spPr bwMode="auto">
          <a:xfrm flipH="1">
            <a:off x="8124825" y="35655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0" name="Arc 246"/>
          <p:cNvSpPr>
            <a:spLocks/>
          </p:cNvSpPr>
          <p:nvPr/>
        </p:nvSpPr>
        <p:spPr bwMode="auto">
          <a:xfrm rot="10800000" flipH="1">
            <a:off x="7697788" y="4203700"/>
            <a:ext cx="427037" cy="1587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463184096 h 21600"/>
              <a:gd name="T4" fmla="*/ 0 w 21600"/>
              <a:gd name="T5" fmla="*/ 46318409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1" name="Arc 247"/>
          <p:cNvSpPr>
            <a:spLocks/>
          </p:cNvSpPr>
          <p:nvPr/>
        </p:nvSpPr>
        <p:spPr bwMode="auto">
          <a:xfrm flipH="1">
            <a:off x="6846888" y="4097338"/>
            <a:ext cx="1597025" cy="2127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001141292 h 21600"/>
              <a:gd name="T4" fmla="*/ 0 w 21600"/>
              <a:gd name="T5" fmla="*/ 200114129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2" name="Line 248"/>
          <p:cNvSpPr>
            <a:spLocks noChangeShapeType="1"/>
          </p:cNvSpPr>
          <p:nvPr/>
        </p:nvSpPr>
        <p:spPr bwMode="auto">
          <a:xfrm flipH="1">
            <a:off x="8709025" y="4362450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3" name="Line 249"/>
          <p:cNvSpPr>
            <a:spLocks noChangeShapeType="1"/>
          </p:cNvSpPr>
          <p:nvPr/>
        </p:nvSpPr>
        <p:spPr bwMode="auto">
          <a:xfrm flipH="1">
            <a:off x="7858125" y="43100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84" name="Group 250"/>
          <p:cNvGrpSpPr>
            <a:grpSpLocks/>
          </p:cNvGrpSpPr>
          <p:nvPr/>
        </p:nvGrpSpPr>
        <p:grpSpPr bwMode="auto">
          <a:xfrm>
            <a:off x="7326313" y="5319713"/>
            <a:ext cx="265112" cy="427037"/>
            <a:chOff x="1440" y="1008"/>
            <a:chExt cx="240" cy="384"/>
          </a:xfrm>
        </p:grpSpPr>
        <p:sp>
          <p:nvSpPr>
            <p:cNvPr id="24862" name="Line 251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3" name="Line 252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4" name="Freeform 253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85" name="Oval 254"/>
          <p:cNvSpPr>
            <a:spLocks noChangeArrowheads="1"/>
          </p:cNvSpPr>
          <p:nvPr/>
        </p:nvSpPr>
        <p:spPr bwMode="auto">
          <a:xfrm>
            <a:off x="7645400" y="5853113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86" name="Line 255"/>
          <p:cNvSpPr>
            <a:spLocks noChangeShapeType="1"/>
          </p:cNvSpPr>
          <p:nvPr/>
        </p:nvSpPr>
        <p:spPr bwMode="auto">
          <a:xfrm>
            <a:off x="7751763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7" name="Line 256"/>
          <p:cNvSpPr>
            <a:spLocks noChangeShapeType="1"/>
          </p:cNvSpPr>
          <p:nvPr/>
        </p:nvSpPr>
        <p:spPr bwMode="auto">
          <a:xfrm>
            <a:off x="7751763" y="60658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8" name="AutoShape 257"/>
          <p:cNvSpPr>
            <a:spLocks noChangeArrowheads="1"/>
          </p:cNvSpPr>
          <p:nvPr/>
        </p:nvSpPr>
        <p:spPr bwMode="auto">
          <a:xfrm rot="10800000">
            <a:off x="7697788" y="6172200"/>
            <a:ext cx="106362" cy="523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89" name="Line 258"/>
          <p:cNvSpPr>
            <a:spLocks noChangeShapeType="1"/>
          </p:cNvSpPr>
          <p:nvPr/>
        </p:nvSpPr>
        <p:spPr bwMode="auto">
          <a:xfrm>
            <a:off x="7591425" y="5746750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0" name="Line 259"/>
          <p:cNvSpPr>
            <a:spLocks noChangeShapeType="1"/>
          </p:cNvSpPr>
          <p:nvPr/>
        </p:nvSpPr>
        <p:spPr bwMode="auto">
          <a:xfrm rot="10800000">
            <a:off x="7751763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91" name="Group 260"/>
          <p:cNvGrpSpPr>
            <a:grpSpLocks/>
          </p:cNvGrpSpPr>
          <p:nvPr/>
        </p:nvGrpSpPr>
        <p:grpSpPr bwMode="auto">
          <a:xfrm flipH="1">
            <a:off x="7910513" y="5319713"/>
            <a:ext cx="266700" cy="427037"/>
            <a:chOff x="1440" y="1008"/>
            <a:chExt cx="240" cy="384"/>
          </a:xfrm>
        </p:grpSpPr>
        <p:sp>
          <p:nvSpPr>
            <p:cNvPr id="24859" name="Line 261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0" name="Line 262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1" name="Freeform 263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92" name="Line 264"/>
          <p:cNvSpPr>
            <a:spLocks noChangeShapeType="1"/>
          </p:cNvSpPr>
          <p:nvPr/>
        </p:nvSpPr>
        <p:spPr bwMode="auto">
          <a:xfrm>
            <a:off x="7591425" y="5000625"/>
            <a:ext cx="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3" name="Line 265"/>
          <p:cNvSpPr>
            <a:spLocks noChangeShapeType="1"/>
          </p:cNvSpPr>
          <p:nvPr/>
        </p:nvSpPr>
        <p:spPr bwMode="auto">
          <a:xfrm>
            <a:off x="7910513" y="5000625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4" name="Line 266"/>
          <p:cNvSpPr>
            <a:spLocks noChangeShapeType="1"/>
          </p:cNvSpPr>
          <p:nvPr/>
        </p:nvSpPr>
        <p:spPr bwMode="auto">
          <a:xfrm>
            <a:off x="7539038" y="4681538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5" name="Line 267"/>
          <p:cNvSpPr>
            <a:spLocks noChangeShapeType="1"/>
          </p:cNvSpPr>
          <p:nvPr/>
        </p:nvSpPr>
        <p:spPr bwMode="auto">
          <a:xfrm>
            <a:off x="7858125" y="46815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6" name="Freeform 268"/>
          <p:cNvSpPr>
            <a:spLocks/>
          </p:cNvSpPr>
          <p:nvPr/>
        </p:nvSpPr>
        <p:spPr bwMode="auto">
          <a:xfrm>
            <a:off x="7485063" y="4787900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7" name="Freeform 269"/>
          <p:cNvSpPr>
            <a:spLocks/>
          </p:cNvSpPr>
          <p:nvPr/>
        </p:nvSpPr>
        <p:spPr bwMode="auto">
          <a:xfrm>
            <a:off x="7804150" y="4787900"/>
            <a:ext cx="214313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8" name="Line 270"/>
          <p:cNvSpPr>
            <a:spLocks noChangeShapeType="1"/>
          </p:cNvSpPr>
          <p:nvPr/>
        </p:nvSpPr>
        <p:spPr bwMode="auto">
          <a:xfrm>
            <a:off x="7910513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9" name="Line 271"/>
          <p:cNvSpPr>
            <a:spLocks noChangeShapeType="1"/>
          </p:cNvSpPr>
          <p:nvPr/>
        </p:nvSpPr>
        <p:spPr bwMode="auto">
          <a:xfrm flipV="1">
            <a:off x="8177213" y="54276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0" name="Line 272"/>
          <p:cNvSpPr>
            <a:spLocks noChangeShapeType="1"/>
          </p:cNvSpPr>
          <p:nvPr/>
        </p:nvSpPr>
        <p:spPr bwMode="auto">
          <a:xfrm flipV="1">
            <a:off x="7326313" y="5480050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1" name="Line 273"/>
          <p:cNvSpPr>
            <a:spLocks noChangeShapeType="1"/>
          </p:cNvSpPr>
          <p:nvPr/>
        </p:nvSpPr>
        <p:spPr bwMode="auto">
          <a:xfrm>
            <a:off x="7591425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2" name="Rectangle 274"/>
          <p:cNvSpPr>
            <a:spLocks noChangeArrowheads="1"/>
          </p:cNvSpPr>
          <p:nvPr/>
        </p:nvSpPr>
        <p:spPr bwMode="auto">
          <a:xfrm>
            <a:off x="293688" y="3244850"/>
            <a:ext cx="2233612" cy="3033713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03" name="Line 275"/>
          <p:cNvSpPr>
            <a:spLocks noChangeShapeType="1"/>
          </p:cNvSpPr>
          <p:nvPr/>
        </p:nvSpPr>
        <p:spPr bwMode="auto">
          <a:xfrm>
            <a:off x="1090613" y="452278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4" name="Line 276"/>
          <p:cNvSpPr>
            <a:spLocks noChangeShapeType="1"/>
          </p:cNvSpPr>
          <p:nvPr/>
        </p:nvSpPr>
        <p:spPr bwMode="auto">
          <a:xfrm flipH="1">
            <a:off x="984250" y="462915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5" name="Freeform 277"/>
          <p:cNvSpPr>
            <a:spLocks/>
          </p:cNvSpPr>
          <p:nvPr/>
        </p:nvSpPr>
        <p:spPr bwMode="auto">
          <a:xfrm>
            <a:off x="1144588" y="441642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6" name="Oval 278"/>
          <p:cNvSpPr>
            <a:spLocks noChangeArrowheads="1"/>
          </p:cNvSpPr>
          <p:nvPr/>
        </p:nvSpPr>
        <p:spPr bwMode="auto">
          <a:xfrm>
            <a:off x="1304925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07" name="Line 279"/>
          <p:cNvSpPr>
            <a:spLocks noChangeShapeType="1"/>
          </p:cNvSpPr>
          <p:nvPr/>
        </p:nvSpPr>
        <p:spPr bwMode="auto">
          <a:xfrm>
            <a:off x="1411288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8" name="Line 280"/>
          <p:cNvSpPr>
            <a:spLocks noChangeShapeType="1"/>
          </p:cNvSpPr>
          <p:nvPr/>
        </p:nvSpPr>
        <p:spPr bwMode="auto">
          <a:xfrm>
            <a:off x="1411288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9" name="AutoShape 281"/>
          <p:cNvSpPr>
            <a:spLocks noChangeArrowheads="1"/>
          </p:cNvSpPr>
          <p:nvPr/>
        </p:nvSpPr>
        <p:spPr bwMode="auto">
          <a:xfrm rot="10800000">
            <a:off x="1357313" y="6011863"/>
            <a:ext cx="106362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10" name="Line 282"/>
          <p:cNvSpPr>
            <a:spLocks noChangeShapeType="1"/>
          </p:cNvSpPr>
          <p:nvPr/>
        </p:nvSpPr>
        <p:spPr bwMode="auto">
          <a:xfrm>
            <a:off x="1250950" y="4841875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1" name="Line 283"/>
          <p:cNvSpPr>
            <a:spLocks noChangeShapeType="1"/>
          </p:cNvSpPr>
          <p:nvPr/>
        </p:nvSpPr>
        <p:spPr bwMode="auto">
          <a:xfrm>
            <a:off x="1411288" y="48418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2" name="Line 284"/>
          <p:cNvSpPr>
            <a:spLocks noChangeShapeType="1"/>
          </p:cNvSpPr>
          <p:nvPr/>
        </p:nvSpPr>
        <p:spPr bwMode="auto">
          <a:xfrm flipH="1">
            <a:off x="1730375" y="452278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3" name="Line 285"/>
          <p:cNvSpPr>
            <a:spLocks noChangeShapeType="1"/>
          </p:cNvSpPr>
          <p:nvPr/>
        </p:nvSpPr>
        <p:spPr bwMode="auto">
          <a:xfrm>
            <a:off x="1730375" y="462915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4" name="Freeform 286"/>
          <p:cNvSpPr>
            <a:spLocks/>
          </p:cNvSpPr>
          <p:nvPr/>
        </p:nvSpPr>
        <p:spPr bwMode="auto">
          <a:xfrm flipH="1">
            <a:off x="1570038" y="441642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5" name="Line 287"/>
          <p:cNvSpPr>
            <a:spLocks noChangeShapeType="1"/>
          </p:cNvSpPr>
          <p:nvPr/>
        </p:nvSpPr>
        <p:spPr bwMode="auto">
          <a:xfrm flipH="1">
            <a:off x="1250950" y="4416425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6" name="Line 288"/>
          <p:cNvSpPr>
            <a:spLocks noChangeShapeType="1"/>
          </p:cNvSpPr>
          <p:nvPr/>
        </p:nvSpPr>
        <p:spPr bwMode="auto">
          <a:xfrm>
            <a:off x="1090613" y="38846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7" name="Line 289"/>
          <p:cNvSpPr>
            <a:spLocks noChangeShapeType="1"/>
          </p:cNvSpPr>
          <p:nvPr/>
        </p:nvSpPr>
        <p:spPr bwMode="auto">
          <a:xfrm>
            <a:off x="984250" y="33528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8" name="Freeform 290"/>
          <p:cNvSpPr>
            <a:spLocks/>
          </p:cNvSpPr>
          <p:nvPr/>
        </p:nvSpPr>
        <p:spPr bwMode="auto">
          <a:xfrm>
            <a:off x="931863" y="3459163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9" name="Line 291"/>
          <p:cNvSpPr>
            <a:spLocks noChangeShapeType="1"/>
          </p:cNvSpPr>
          <p:nvPr/>
        </p:nvSpPr>
        <p:spPr bwMode="auto">
          <a:xfrm>
            <a:off x="1038225" y="33528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0" name="Line 292"/>
          <p:cNvSpPr>
            <a:spLocks noChangeShapeType="1"/>
          </p:cNvSpPr>
          <p:nvPr/>
        </p:nvSpPr>
        <p:spPr bwMode="auto">
          <a:xfrm>
            <a:off x="1730375" y="38846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1" name="Line 293"/>
          <p:cNvSpPr>
            <a:spLocks noChangeShapeType="1"/>
          </p:cNvSpPr>
          <p:nvPr/>
        </p:nvSpPr>
        <p:spPr bwMode="auto">
          <a:xfrm>
            <a:off x="1570038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2" name="Line 294"/>
          <p:cNvSpPr>
            <a:spLocks noChangeShapeType="1"/>
          </p:cNvSpPr>
          <p:nvPr/>
        </p:nvSpPr>
        <p:spPr bwMode="auto">
          <a:xfrm flipH="1">
            <a:off x="1463675" y="40973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3" name="Freeform 295"/>
          <p:cNvSpPr>
            <a:spLocks/>
          </p:cNvSpPr>
          <p:nvPr/>
        </p:nvSpPr>
        <p:spPr bwMode="auto">
          <a:xfrm>
            <a:off x="1624013" y="3884613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4" name="Line 296"/>
          <p:cNvSpPr>
            <a:spLocks noChangeShapeType="1"/>
          </p:cNvSpPr>
          <p:nvPr/>
        </p:nvSpPr>
        <p:spPr bwMode="auto">
          <a:xfrm flipH="1">
            <a:off x="1250950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5" name="Line 297"/>
          <p:cNvSpPr>
            <a:spLocks noChangeShapeType="1"/>
          </p:cNvSpPr>
          <p:nvPr/>
        </p:nvSpPr>
        <p:spPr bwMode="auto">
          <a:xfrm>
            <a:off x="1250950" y="40973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6" name="Freeform 298"/>
          <p:cNvSpPr>
            <a:spLocks/>
          </p:cNvSpPr>
          <p:nvPr/>
        </p:nvSpPr>
        <p:spPr bwMode="auto">
          <a:xfrm flipH="1">
            <a:off x="1090613" y="3884613"/>
            <a:ext cx="107950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7" name="Line 299"/>
          <p:cNvSpPr>
            <a:spLocks noChangeShapeType="1"/>
          </p:cNvSpPr>
          <p:nvPr/>
        </p:nvSpPr>
        <p:spPr bwMode="auto">
          <a:xfrm>
            <a:off x="825500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8" name="Line 300"/>
          <p:cNvSpPr>
            <a:spLocks noChangeShapeType="1"/>
          </p:cNvSpPr>
          <p:nvPr/>
        </p:nvSpPr>
        <p:spPr bwMode="auto">
          <a:xfrm flipH="1">
            <a:off x="719138" y="4097338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9" name="Freeform 301"/>
          <p:cNvSpPr>
            <a:spLocks/>
          </p:cNvSpPr>
          <p:nvPr/>
        </p:nvSpPr>
        <p:spPr bwMode="auto">
          <a:xfrm>
            <a:off x="877888" y="3884613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0" name="Line 302"/>
          <p:cNvSpPr>
            <a:spLocks noChangeShapeType="1"/>
          </p:cNvSpPr>
          <p:nvPr/>
        </p:nvSpPr>
        <p:spPr bwMode="auto">
          <a:xfrm>
            <a:off x="1090613" y="4310063"/>
            <a:ext cx="639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1" name="Line 303"/>
          <p:cNvSpPr>
            <a:spLocks noChangeShapeType="1"/>
          </p:cNvSpPr>
          <p:nvPr/>
        </p:nvSpPr>
        <p:spPr bwMode="auto">
          <a:xfrm>
            <a:off x="984250" y="388461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2" name="Line 304"/>
          <p:cNvSpPr>
            <a:spLocks noChangeShapeType="1"/>
          </p:cNvSpPr>
          <p:nvPr/>
        </p:nvSpPr>
        <p:spPr bwMode="auto">
          <a:xfrm>
            <a:off x="984250" y="43100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3" name="Line 305"/>
          <p:cNvSpPr>
            <a:spLocks noChangeShapeType="1"/>
          </p:cNvSpPr>
          <p:nvPr/>
        </p:nvSpPr>
        <p:spPr bwMode="auto">
          <a:xfrm>
            <a:off x="984250" y="4416425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4" name="Line 306"/>
          <p:cNvSpPr>
            <a:spLocks noChangeShapeType="1"/>
          </p:cNvSpPr>
          <p:nvPr/>
        </p:nvSpPr>
        <p:spPr bwMode="auto">
          <a:xfrm flipH="1">
            <a:off x="1995488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5" name="Line 307"/>
          <p:cNvSpPr>
            <a:spLocks noChangeShapeType="1"/>
          </p:cNvSpPr>
          <p:nvPr/>
        </p:nvSpPr>
        <p:spPr bwMode="auto">
          <a:xfrm>
            <a:off x="1995488" y="4097338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6" name="Freeform 308"/>
          <p:cNvSpPr>
            <a:spLocks/>
          </p:cNvSpPr>
          <p:nvPr/>
        </p:nvSpPr>
        <p:spPr bwMode="auto">
          <a:xfrm flipH="1">
            <a:off x="1836738" y="3884613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7" name="Line 309"/>
          <p:cNvSpPr>
            <a:spLocks noChangeShapeType="1"/>
          </p:cNvSpPr>
          <p:nvPr/>
        </p:nvSpPr>
        <p:spPr bwMode="auto">
          <a:xfrm flipH="1">
            <a:off x="1836738" y="43100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8" name="Line 310"/>
          <p:cNvSpPr>
            <a:spLocks noChangeShapeType="1"/>
          </p:cNvSpPr>
          <p:nvPr/>
        </p:nvSpPr>
        <p:spPr bwMode="auto">
          <a:xfrm>
            <a:off x="1038225" y="37782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9" name="Line 311"/>
          <p:cNvSpPr>
            <a:spLocks noChangeShapeType="1"/>
          </p:cNvSpPr>
          <p:nvPr/>
        </p:nvSpPr>
        <p:spPr bwMode="auto">
          <a:xfrm>
            <a:off x="1730375" y="33528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0" name="Freeform 312"/>
          <p:cNvSpPr>
            <a:spLocks/>
          </p:cNvSpPr>
          <p:nvPr/>
        </p:nvSpPr>
        <p:spPr bwMode="auto">
          <a:xfrm>
            <a:off x="1676400" y="3459163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1" name="Line 313"/>
          <p:cNvSpPr>
            <a:spLocks noChangeShapeType="1"/>
          </p:cNvSpPr>
          <p:nvPr/>
        </p:nvSpPr>
        <p:spPr bwMode="auto">
          <a:xfrm>
            <a:off x="1782763" y="33528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2" name="Line 314"/>
          <p:cNvSpPr>
            <a:spLocks noChangeShapeType="1"/>
          </p:cNvSpPr>
          <p:nvPr/>
        </p:nvSpPr>
        <p:spPr bwMode="auto">
          <a:xfrm>
            <a:off x="1730375" y="388461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3" name="Line 315"/>
          <p:cNvSpPr>
            <a:spLocks noChangeShapeType="1"/>
          </p:cNvSpPr>
          <p:nvPr/>
        </p:nvSpPr>
        <p:spPr bwMode="auto">
          <a:xfrm>
            <a:off x="1782763" y="37782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4" name="Line 316"/>
          <p:cNvSpPr>
            <a:spLocks noChangeShapeType="1"/>
          </p:cNvSpPr>
          <p:nvPr/>
        </p:nvSpPr>
        <p:spPr bwMode="auto">
          <a:xfrm flipV="1">
            <a:off x="1570038" y="4310063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5" name="Line 317"/>
          <p:cNvSpPr>
            <a:spLocks noChangeShapeType="1"/>
          </p:cNvSpPr>
          <p:nvPr/>
        </p:nvSpPr>
        <p:spPr bwMode="auto">
          <a:xfrm flipV="1">
            <a:off x="1250950" y="44164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6" name="Line 318"/>
          <p:cNvSpPr>
            <a:spLocks noChangeShapeType="1"/>
          </p:cNvSpPr>
          <p:nvPr/>
        </p:nvSpPr>
        <p:spPr bwMode="auto">
          <a:xfrm flipV="1">
            <a:off x="1357313" y="3884613"/>
            <a:ext cx="160337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7" name="Line 319"/>
          <p:cNvSpPr>
            <a:spLocks noChangeShapeType="1"/>
          </p:cNvSpPr>
          <p:nvPr/>
        </p:nvSpPr>
        <p:spPr bwMode="auto">
          <a:xfrm>
            <a:off x="1517650" y="3884613"/>
            <a:ext cx="265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8" name="Line 320"/>
          <p:cNvSpPr>
            <a:spLocks noChangeShapeType="1"/>
          </p:cNvSpPr>
          <p:nvPr/>
        </p:nvSpPr>
        <p:spPr bwMode="auto">
          <a:xfrm>
            <a:off x="1304925" y="3884613"/>
            <a:ext cx="15875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9" name="Line 321"/>
          <p:cNvSpPr>
            <a:spLocks noChangeShapeType="1"/>
          </p:cNvSpPr>
          <p:nvPr/>
        </p:nvSpPr>
        <p:spPr bwMode="auto">
          <a:xfrm flipH="1">
            <a:off x="1038225" y="3884613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0" name="Line 322"/>
          <p:cNvSpPr>
            <a:spLocks noChangeShapeType="1"/>
          </p:cNvSpPr>
          <p:nvPr/>
        </p:nvSpPr>
        <p:spPr bwMode="auto">
          <a:xfrm>
            <a:off x="1250950" y="49482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1" name="Line 323"/>
          <p:cNvSpPr>
            <a:spLocks noChangeShapeType="1"/>
          </p:cNvSpPr>
          <p:nvPr/>
        </p:nvSpPr>
        <p:spPr bwMode="auto">
          <a:xfrm flipH="1">
            <a:off x="1144588" y="5054600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2" name="Freeform 324"/>
          <p:cNvSpPr>
            <a:spLocks/>
          </p:cNvSpPr>
          <p:nvPr/>
        </p:nvSpPr>
        <p:spPr bwMode="auto">
          <a:xfrm>
            <a:off x="1304925" y="4841875"/>
            <a:ext cx="106363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3" name="Line 325"/>
          <p:cNvSpPr>
            <a:spLocks noChangeShapeType="1"/>
          </p:cNvSpPr>
          <p:nvPr/>
        </p:nvSpPr>
        <p:spPr bwMode="auto">
          <a:xfrm>
            <a:off x="1782763" y="3884613"/>
            <a:ext cx="425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4" name="Line 326"/>
          <p:cNvSpPr>
            <a:spLocks noChangeShapeType="1"/>
          </p:cNvSpPr>
          <p:nvPr/>
        </p:nvSpPr>
        <p:spPr bwMode="auto">
          <a:xfrm>
            <a:off x="2208213" y="3884613"/>
            <a:ext cx="0" cy="1382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5" name="Line 327"/>
          <p:cNvSpPr>
            <a:spLocks noChangeShapeType="1"/>
          </p:cNvSpPr>
          <p:nvPr/>
        </p:nvSpPr>
        <p:spPr bwMode="auto">
          <a:xfrm flipH="1">
            <a:off x="2368550" y="5319713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6" name="Line 328"/>
          <p:cNvSpPr>
            <a:spLocks noChangeShapeType="1"/>
          </p:cNvSpPr>
          <p:nvPr/>
        </p:nvSpPr>
        <p:spPr bwMode="auto">
          <a:xfrm>
            <a:off x="2368550" y="542766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7" name="Freeform 329"/>
          <p:cNvSpPr>
            <a:spLocks/>
          </p:cNvSpPr>
          <p:nvPr/>
        </p:nvSpPr>
        <p:spPr bwMode="auto">
          <a:xfrm flipH="1">
            <a:off x="2208213" y="5213350"/>
            <a:ext cx="106362" cy="427038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8" name="Line 330"/>
          <p:cNvSpPr>
            <a:spLocks noChangeShapeType="1"/>
          </p:cNvSpPr>
          <p:nvPr/>
        </p:nvSpPr>
        <p:spPr bwMode="auto">
          <a:xfrm rot="10800000">
            <a:off x="1411288" y="5640388"/>
            <a:ext cx="796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9" name="Line 331"/>
          <p:cNvSpPr>
            <a:spLocks noChangeShapeType="1"/>
          </p:cNvSpPr>
          <p:nvPr/>
        </p:nvSpPr>
        <p:spPr bwMode="auto">
          <a:xfrm>
            <a:off x="1411288" y="55864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0" name="Line 332"/>
          <p:cNvSpPr>
            <a:spLocks noChangeShapeType="1"/>
          </p:cNvSpPr>
          <p:nvPr/>
        </p:nvSpPr>
        <p:spPr bwMode="auto">
          <a:xfrm flipH="1">
            <a:off x="771525" y="4310063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1" name="Line 333"/>
          <p:cNvSpPr>
            <a:spLocks noChangeShapeType="1"/>
          </p:cNvSpPr>
          <p:nvPr/>
        </p:nvSpPr>
        <p:spPr bwMode="auto">
          <a:xfrm rot="10800000" flipH="1">
            <a:off x="825500" y="4416425"/>
            <a:ext cx="158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2" name="Line 334"/>
          <p:cNvSpPr>
            <a:spLocks noChangeShapeType="1"/>
          </p:cNvSpPr>
          <p:nvPr/>
        </p:nvSpPr>
        <p:spPr bwMode="auto">
          <a:xfrm>
            <a:off x="771525" y="4310063"/>
            <a:ext cx="0" cy="477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3" name="Line 335"/>
          <p:cNvSpPr>
            <a:spLocks noChangeShapeType="1"/>
          </p:cNvSpPr>
          <p:nvPr/>
        </p:nvSpPr>
        <p:spPr bwMode="auto">
          <a:xfrm>
            <a:off x="825500" y="4416425"/>
            <a:ext cx="0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4" name="Oval 336"/>
          <p:cNvSpPr>
            <a:spLocks noChangeArrowheads="1"/>
          </p:cNvSpPr>
          <p:nvPr/>
        </p:nvSpPr>
        <p:spPr bwMode="auto">
          <a:xfrm>
            <a:off x="665163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65" name="Line 337"/>
          <p:cNvSpPr>
            <a:spLocks noChangeShapeType="1"/>
          </p:cNvSpPr>
          <p:nvPr/>
        </p:nvSpPr>
        <p:spPr bwMode="auto">
          <a:xfrm>
            <a:off x="771525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6" name="Line 338"/>
          <p:cNvSpPr>
            <a:spLocks noChangeShapeType="1"/>
          </p:cNvSpPr>
          <p:nvPr/>
        </p:nvSpPr>
        <p:spPr bwMode="auto">
          <a:xfrm>
            <a:off x="771525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7" name="AutoShape 339"/>
          <p:cNvSpPr>
            <a:spLocks noChangeArrowheads="1"/>
          </p:cNvSpPr>
          <p:nvPr/>
        </p:nvSpPr>
        <p:spPr bwMode="auto">
          <a:xfrm rot="10800000">
            <a:off x="719138" y="6011863"/>
            <a:ext cx="106362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68" name="Line 340"/>
          <p:cNvSpPr>
            <a:spLocks noChangeShapeType="1"/>
          </p:cNvSpPr>
          <p:nvPr/>
        </p:nvSpPr>
        <p:spPr bwMode="auto">
          <a:xfrm>
            <a:off x="771525" y="4735513"/>
            <a:ext cx="0" cy="957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9" name="Oval 341"/>
          <p:cNvSpPr>
            <a:spLocks noChangeArrowheads="1"/>
          </p:cNvSpPr>
          <p:nvPr/>
        </p:nvSpPr>
        <p:spPr bwMode="auto">
          <a:xfrm>
            <a:off x="719138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70" name="Line 342"/>
          <p:cNvSpPr>
            <a:spLocks noChangeShapeType="1"/>
          </p:cNvSpPr>
          <p:nvPr/>
        </p:nvSpPr>
        <p:spPr bwMode="auto">
          <a:xfrm>
            <a:off x="825500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1" name="Line 343"/>
          <p:cNvSpPr>
            <a:spLocks noChangeShapeType="1"/>
          </p:cNvSpPr>
          <p:nvPr/>
        </p:nvSpPr>
        <p:spPr bwMode="auto">
          <a:xfrm>
            <a:off x="825500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2" name="AutoShape 344"/>
          <p:cNvSpPr>
            <a:spLocks noChangeArrowheads="1"/>
          </p:cNvSpPr>
          <p:nvPr/>
        </p:nvSpPr>
        <p:spPr bwMode="auto">
          <a:xfrm rot="10800000">
            <a:off x="771525" y="6011863"/>
            <a:ext cx="106363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73" name="Line 345"/>
          <p:cNvSpPr>
            <a:spLocks noChangeShapeType="1"/>
          </p:cNvSpPr>
          <p:nvPr/>
        </p:nvSpPr>
        <p:spPr bwMode="auto">
          <a:xfrm flipH="1">
            <a:off x="612775" y="3884613"/>
            <a:ext cx="425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4" name="Line 346"/>
          <p:cNvSpPr>
            <a:spLocks noChangeShapeType="1"/>
          </p:cNvSpPr>
          <p:nvPr/>
        </p:nvSpPr>
        <p:spPr bwMode="auto">
          <a:xfrm flipH="1">
            <a:off x="612775" y="3884613"/>
            <a:ext cx="0" cy="1328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5" name="Line 347"/>
          <p:cNvSpPr>
            <a:spLocks noChangeShapeType="1"/>
          </p:cNvSpPr>
          <p:nvPr/>
        </p:nvSpPr>
        <p:spPr bwMode="auto">
          <a:xfrm>
            <a:off x="452438" y="5319713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6" name="Line 348"/>
          <p:cNvSpPr>
            <a:spLocks noChangeShapeType="1"/>
          </p:cNvSpPr>
          <p:nvPr/>
        </p:nvSpPr>
        <p:spPr bwMode="auto">
          <a:xfrm flipH="1">
            <a:off x="346075" y="542766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7" name="Freeform 349"/>
          <p:cNvSpPr>
            <a:spLocks/>
          </p:cNvSpPr>
          <p:nvPr/>
        </p:nvSpPr>
        <p:spPr bwMode="auto">
          <a:xfrm>
            <a:off x="506413" y="5213350"/>
            <a:ext cx="106362" cy="427038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8" name="Line 350"/>
          <p:cNvSpPr>
            <a:spLocks noChangeShapeType="1"/>
          </p:cNvSpPr>
          <p:nvPr/>
        </p:nvSpPr>
        <p:spPr bwMode="auto">
          <a:xfrm rot="10800000" flipH="1">
            <a:off x="612775" y="5640388"/>
            <a:ext cx="79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9" name="Line 351"/>
          <p:cNvSpPr>
            <a:spLocks noChangeShapeType="1"/>
          </p:cNvSpPr>
          <p:nvPr/>
        </p:nvSpPr>
        <p:spPr bwMode="auto">
          <a:xfrm>
            <a:off x="1250950" y="5319713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0" name="Line 352"/>
          <p:cNvSpPr>
            <a:spLocks noChangeShapeType="1"/>
          </p:cNvSpPr>
          <p:nvPr/>
        </p:nvSpPr>
        <p:spPr bwMode="auto">
          <a:xfrm flipH="1">
            <a:off x="1144588" y="5427663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1" name="Freeform 353"/>
          <p:cNvSpPr>
            <a:spLocks/>
          </p:cNvSpPr>
          <p:nvPr/>
        </p:nvSpPr>
        <p:spPr bwMode="auto">
          <a:xfrm>
            <a:off x="1304925" y="5213350"/>
            <a:ext cx="106363" cy="427038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2" name="Line 354"/>
          <p:cNvSpPr>
            <a:spLocks noChangeShapeType="1"/>
          </p:cNvSpPr>
          <p:nvPr/>
        </p:nvSpPr>
        <p:spPr bwMode="auto">
          <a:xfrm flipV="1">
            <a:off x="293688" y="6224588"/>
            <a:ext cx="2233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3" name="Line 355"/>
          <p:cNvSpPr>
            <a:spLocks noChangeShapeType="1"/>
          </p:cNvSpPr>
          <p:nvPr/>
        </p:nvSpPr>
        <p:spPr bwMode="auto">
          <a:xfrm flipV="1">
            <a:off x="293688" y="6172200"/>
            <a:ext cx="2233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4" name="Line 356"/>
          <p:cNvSpPr>
            <a:spLocks noChangeShapeType="1"/>
          </p:cNvSpPr>
          <p:nvPr/>
        </p:nvSpPr>
        <p:spPr bwMode="auto">
          <a:xfrm>
            <a:off x="1836738" y="4629150"/>
            <a:ext cx="0" cy="159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5" name="Line 357"/>
          <p:cNvSpPr>
            <a:spLocks noChangeShapeType="1"/>
          </p:cNvSpPr>
          <p:nvPr/>
        </p:nvSpPr>
        <p:spPr bwMode="auto">
          <a:xfrm>
            <a:off x="984250" y="4629150"/>
            <a:ext cx="0" cy="154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6" name="Line 358"/>
          <p:cNvSpPr>
            <a:spLocks noChangeShapeType="1"/>
          </p:cNvSpPr>
          <p:nvPr/>
        </p:nvSpPr>
        <p:spPr bwMode="auto">
          <a:xfrm flipV="1">
            <a:off x="3509963" y="4416425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7" name="Line 359"/>
          <p:cNvSpPr>
            <a:spLocks noChangeShapeType="1"/>
          </p:cNvSpPr>
          <p:nvPr/>
        </p:nvSpPr>
        <p:spPr bwMode="auto">
          <a:xfrm flipV="1">
            <a:off x="3297238" y="4416425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8" name="Line 360"/>
          <p:cNvSpPr>
            <a:spLocks noChangeShapeType="1"/>
          </p:cNvSpPr>
          <p:nvPr/>
        </p:nvSpPr>
        <p:spPr bwMode="auto">
          <a:xfrm>
            <a:off x="2713038" y="3990975"/>
            <a:ext cx="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9" name="Line 361"/>
          <p:cNvSpPr>
            <a:spLocks noChangeShapeType="1"/>
          </p:cNvSpPr>
          <p:nvPr/>
        </p:nvSpPr>
        <p:spPr bwMode="auto">
          <a:xfrm>
            <a:off x="4095750" y="3990975"/>
            <a:ext cx="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0" name="Line 362"/>
          <p:cNvSpPr>
            <a:spLocks noChangeShapeType="1"/>
          </p:cNvSpPr>
          <p:nvPr/>
        </p:nvSpPr>
        <p:spPr bwMode="auto">
          <a:xfrm flipV="1">
            <a:off x="2978150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1" name="Line 363"/>
          <p:cNvSpPr>
            <a:spLocks noChangeShapeType="1"/>
          </p:cNvSpPr>
          <p:nvPr/>
        </p:nvSpPr>
        <p:spPr bwMode="auto">
          <a:xfrm flipV="1">
            <a:off x="3829050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2" name="Line 364"/>
          <p:cNvSpPr>
            <a:spLocks noChangeShapeType="1"/>
          </p:cNvSpPr>
          <p:nvPr/>
        </p:nvSpPr>
        <p:spPr bwMode="auto">
          <a:xfrm flipV="1">
            <a:off x="1836738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3" name="Line 365"/>
          <p:cNvSpPr>
            <a:spLocks noChangeShapeType="1"/>
          </p:cNvSpPr>
          <p:nvPr/>
        </p:nvSpPr>
        <p:spPr bwMode="auto">
          <a:xfrm flipV="1">
            <a:off x="984250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4" name="Line 366"/>
          <p:cNvSpPr>
            <a:spLocks noChangeShapeType="1"/>
          </p:cNvSpPr>
          <p:nvPr/>
        </p:nvSpPr>
        <p:spPr bwMode="auto">
          <a:xfrm flipV="1">
            <a:off x="1304925" y="3830638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5" name="Line 367"/>
          <p:cNvSpPr>
            <a:spLocks noChangeShapeType="1"/>
          </p:cNvSpPr>
          <p:nvPr/>
        </p:nvSpPr>
        <p:spPr bwMode="auto">
          <a:xfrm>
            <a:off x="1304925" y="3830638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6" name="Line 368"/>
          <p:cNvSpPr>
            <a:spLocks noChangeShapeType="1"/>
          </p:cNvSpPr>
          <p:nvPr/>
        </p:nvSpPr>
        <p:spPr bwMode="auto">
          <a:xfrm>
            <a:off x="2208213" y="3884613"/>
            <a:ext cx="53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7" name="Line 369"/>
          <p:cNvSpPr>
            <a:spLocks noChangeShapeType="1"/>
          </p:cNvSpPr>
          <p:nvPr/>
        </p:nvSpPr>
        <p:spPr bwMode="auto">
          <a:xfrm>
            <a:off x="293688" y="4097338"/>
            <a:ext cx="477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8" name="Line 370"/>
          <p:cNvSpPr>
            <a:spLocks noChangeShapeType="1"/>
          </p:cNvSpPr>
          <p:nvPr/>
        </p:nvSpPr>
        <p:spPr bwMode="auto">
          <a:xfrm>
            <a:off x="2101850" y="4097338"/>
            <a:ext cx="0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9" name="Line 371"/>
          <p:cNvSpPr>
            <a:spLocks noChangeShapeType="1"/>
          </p:cNvSpPr>
          <p:nvPr/>
        </p:nvSpPr>
        <p:spPr bwMode="auto">
          <a:xfrm flipH="1">
            <a:off x="452438" y="4149725"/>
            <a:ext cx="1649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0" name="Line 372"/>
          <p:cNvSpPr>
            <a:spLocks noChangeShapeType="1"/>
          </p:cNvSpPr>
          <p:nvPr/>
        </p:nvSpPr>
        <p:spPr bwMode="auto">
          <a:xfrm>
            <a:off x="293688" y="4149725"/>
            <a:ext cx="477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1" name="Line 373"/>
          <p:cNvSpPr>
            <a:spLocks noChangeShapeType="1"/>
          </p:cNvSpPr>
          <p:nvPr/>
        </p:nvSpPr>
        <p:spPr bwMode="auto">
          <a:xfrm>
            <a:off x="1995488" y="3830638"/>
            <a:ext cx="531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2" name="Line 374"/>
          <p:cNvSpPr>
            <a:spLocks noChangeShapeType="1"/>
          </p:cNvSpPr>
          <p:nvPr/>
        </p:nvSpPr>
        <p:spPr bwMode="auto">
          <a:xfrm>
            <a:off x="1995488" y="3884613"/>
            <a:ext cx="531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3" name="Text Box 375"/>
          <p:cNvSpPr txBox="1">
            <a:spLocks noChangeArrowheads="1"/>
          </p:cNvSpPr>
          <p:nvPr/>
        </p:nvSpPr>
        <p:spPr bwMode="auto">
          <a:xfrm>
            <a:off x="977900" y="4845050"/>
            <a:ext cx="3302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RN</a:t>
            </a:r>
          </a:p>
        </p:txBody>
      </p:sp>
      <p:sp>
        <p:nvSpPr>
          <p:cNvPr id="24804" name="Text Box 376"/>
          <p:cNvSpPr txBox="1">
            <a:spLocks noChangeArrowheads="1"/>
          </p:cNvSpPr>
          <p:nvPr/>
        </p:nvSpPr>
        <p:spPr bwMode="auto">
          <a:xfrm>
            <a:off x="982663" y="5226050"/>
            <a:ext cx="32543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SN</a:t>
            </a:r>
          </a:p>
        </p:txBody>
      </p:sp>
      <p:sp>
        <p:nvSpPr>
          <p:cNvPr id="24805" name="Text Box 377"/>
          <p:cNvSpPr txBox="1">
            <a:spLocks noChangeArrowheads="1"/>
          </p:cNvSpPr>
          <p:nvPr/>
        </p:nvSpPr>
        <p:spPr bwMode="auto">
          <a:xfrm>
            <a:off x="228600" y="5186363"/>
            <a:ext cx="3206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SP</a:t>
            </a:r>
          </a:p>
        </p:txBody>
      </p:sp>
      <p:sp>
        <p:nvSpPr>
          <p:cNvPr id="24806" name="Text Box 378"/>
          <p:cNvSpPr txBox="1">
            <a:spLocks noChangeArrowheads="1"/>
          </p:cNvSpPr>
          <p:nvPr/>
        </p:nvSpPr>
        <p:spPr bwMode="auto">
          <a:xfrm>
            <a:off x="2290763" y="5186363"/>
            <a:ext cx="3254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RP</a:t>
            </a:r>
          </a:p>
        </p:txBody>
      </p:sp>
      <p:sp>
        <p:nvSpPr>
          <p:cNvPr id="24807" name="Text Box 379"/>
          <p:cNvSpPr txBox="1">
            <a:spLocks noChangeArrowheads="1"/>
          </p:cNvSpPr>
          <p:nvPr/>
        </p:nvSpPr>
        <p:spPr bwMode="auto">
          <a:xfrm>
            <a:off x="527050" y="5813425"/>
            <a:ext cx="2476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</a:t>
            </a:r>
            <a:r>
              <a:rPr lang="de-DE" altLang="de-DE" sz="800" baseline="-25000"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24808" name="Text Box 380"/>
          <p:cNvSpPr txBox="1">
            <a:spLocks noChangeArrowheads="1"/>
          </p:cNvSpPr>
          <p:nvPr/>
        </p:nvSpPr>
        <p:spPr bwMode="auto">
          <a:xfrm>
            <a:off x="273050" y="3244850"/>
            <a:ext cx="704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SR  D-latch</a:t>
            </a:r>
          </a:p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(counter)</a:t>
            </a:r>
          </a:p>
        </p:txBody>
      </p:sp>
      <p:sp>
        <p:nvSpPr>
          <p:cNvPr id="24809" name="Text Box 381"/>
          <p:cNvSpPr txBox="1">
            <a:spLocks noChangeArrowheads="1"/>
          </p:cNvSpPr>
          <p:nvPr/>
        </p:nvSpPr>
        <p:spPr bwMode="auto">
          <a:xfrm>
            <a:off x="2771775" y="3625850"/>
            <a:ext cx="131603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Simple D-latch (TS latch)</a:t>
            </a:r>
          </a:p>
        </p:txBody>
      </p:sp>
      <p:sp>
        <p:nvSpPr>
          <p:cNvPr id="24810" name="Text Box 382"/>
          <p:cNvSpPr txBox="1">
            <a:spLocks noChangeArrowheads="1"/>
          </p:cNvSpPr>
          <p:nvPr/>
        </p:nvSpPr>
        <p:spPr bwMode="auto">
          <a:xfrm>
            <a:off x="4249738" y="3536950"/>
            <a:ext cx="60801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Oscillator</a:t>
            </a:r>
          </a:p>
        </p:txBody>
      </p:sp>
      <p:sp>
        <p:nvSpPr>
          <p:cNvPr id="24811" name="Text Box 383"/>
          <p:cNvSpPr txBox="1">
            <a:spLocks noChangeArrowheads="1"/>
          </p:cNvSpPr>
          <p:nvPr/>
        </p:nvSpPr>
        <p:spPr bwMode="auto">
          <a:xfrm>
            <a:off x="1155700" y="5835650"/>
            <a:ext cx="2476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</a:t>
            </a:r>
            <a:r>
              <a:rPr lang="de-DE" altLang="de-DE" sz="800" baseline="-25000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4812" name="Text Box 384"/>
          <p:cNvSpPr txBox="1">
            <a:spLocks noChangeArrowheads="1"/>
          </p:cNvSpPr>
          <p:nvPr/>
        </p:nvSpPr>
        <p:spPr bwMode="auto">
          <a:xfrm>
            <a:off x="241300" y="3868738"/>
            <a:ext cx="43973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InP/N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3" name="Text Box 385"/>
          <p:cNvSpPr txBox="1">
            <a:spLocks noChangeArrowheads="1"/>
          </p:cNvSpPr>
          <p:nvPr/>
        </p:nvSpPr>
        <p:spPr bwMode="auto">
          <a:xfrm>
            <a:off x="1946275" y="3625850"/>
            <a:ext cx="5191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OutN/P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4" name="Text Box 386"/>
          <p:cNvSpPr txBox="1">
            <a:spLocks noChangeArrowheads="1"/>
          </p:cNvSpPr>
          <p:nvPr/>
        </p:nvSpPr>
        <p:spPr bwMode="auto">
          <a:xfrm>
            <a:off x="2527300" y="3778250"/>
            <a:ext cx="33813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InP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5" name="Text Box 387"/>
          <p:cNvSpPr txBox="1">
            <a:spLocks noChangeArrowheads="1"/>
          </p:cNvSpPr>
          <p:nvPr/>
        </p:nvSpPr>
        <p:spPr bwMode="auto">
          <a:xfrm>
            <a:off x="3894138" y="3778250"/>
            <a:ext cx="3429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InN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6" name="Text Box 388"/>
          <p:cNvSpPr txBox="1">
            <a:spLocks noChangeArrowheads="1"/>
          </p:cNvSpPr>
          <p:nvPr/>
        </p:nvSpPr>
        <p:spPr bwMode="auto">
          <a:xfrm>
            <a:off x="3117850" y="4235450"/>
            <a:ext cx="5191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OutN/P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7" name="Text Box 389"/>
          <p:cNvSpPr txBox="1">
            <a:spLocks noChangeArrowheads="1"/>
          </p:cNvSpPr>
          <p:nvPr/>
        </p:nvSpPr>
        <p:spPr bwMode="auto">
          <a:xfrm>
            <a:off x="241300" y="5988050"/>
            <a:ext cx="3667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8" name="Text Box 390"/>
          <p:cNvSpPr txBox="1">
            <a:spLocks noChangeArrowheads="1"/>
          </p:cNvSpPr>
          <p:nvPr/>
        </p:nvSpPr>
        <p:spPr bwMode="auto">
          <a:xfrm>
            <a:off x="1841500" y="5759450"/>
            <a:ext cx="3714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9" name="Text Box 391"/>
          <p:cNvSpPr txBox="1">
            <a:spLocks noChangeArrowheads="1"/>
          </p:cNvSpPr>
          <p:nvPr/>
        </p:nvSpPr>
        <p:spPr bwMode="auto">
          <a:xfrm>
            <a:off x="2636838" y="5607050"/>
            <a:ext cx="36671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20" name="Text Box 392"/>
          <p:cNvSpPr txBox="1">
            <a:spLocks noChangeArrowheads="1"/>
          </p:cNvSpPr>
          <p:nvPr/>
        </p:nvSpPr>
        <p:spPr bwMode="auto">
          <a:xfrm>
            <a:off x="3779838" y="5607050"/>
            <a:ext cx="3714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21" name="Text Box 393"/>
          <p:cNvSpPr txBox="1">
            <a:spLocks noChangeArrowheads="1"/>
          </p:cNvSpPr>
          <p:nvPr/>
        </p:nvSpPr>
        <p:spPr bwMode="auto">
          <a:xfrm>
            <a:off x="774700" y="4373563"/>
            <a:ext cx="2524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24822" name="Text Box 394"/>
          <p:cNvSpPr txBox="1">
            <a:spLocks noChangeArrowheads="1"/>
          </p:cNvSpPr>
          <p:nvPr/>
        </p:nvSpPr>
        <p:spPr bwMode="auto">
          <a:xfrm>
            <a:off x="598488" y="4221163"/>
            <a:ext cx="2524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24823" name="Text Box 395"/>
          <p:cNvSpPr txBox="1">
            <a:spLocks noChangeArrowheads="1"/>
          </p:cNvSpPr>
          <p:nvPr/>
        </p:nvSpPr>
        <p:spPr bwMode="auto">
          <a:xfrm>
            <a:off x="1114425" y="4525963"/>
            <a:ext cx="336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MA</a:t>
            </a:r>
          </a:p>
        </p:txBody>
      </p:sp>
      <p:sp>
        <p:nvSpPr>
          <p:cNvPr id="24824" name="Text Box 396"/>
          <p:cNvSpPr txBox="1">
            <a:spLocks noChangeArrowheads="1"/>
          </p:cNvSpPr>
          <p:nvPr/>
        </p:nvSpPr>
        <p:spPr bwMode="auto">
          <a:xfrm>
            <a:off x="1352550" y="4525963"/>
            <a:ext cx="336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MB</a:t>
            </a:r>
          </a:p>
        </p:txBody>
      </p:sp>
      <p:sp>
        <p:nvSpPr>
          <p:cNvPr id="24825" name="Rectangle 398"/>
          <p:cNvSpPr>
            <a:spLocks noChangeArrowheads="1"/>
          </p:cNvSpPr>
          <p:nvPr/>
        </p:nvSpPr>
        <p:spPr bwMode="auto">
          <a:xfrm>
            <a:off x="395288" y="2725738"/>
            <a:ext cx="20875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de-DE" sz="1400"/>
              <a:t>SR-Latch</a:t>
            </a:r>
          </a:p>
        </p:txBody>
      </p:sp>
      <p:sp>
        <p:nvSpPr>
          <p:cNvPr id="24826" name="Rectangle 399"/>
          <p:cNvSpPr>
            <a:spLocks noChangeArrowheads="1"/>
          </p:cNvSpPr>
          <p:nvPr/>
        </p:nvSpPr>
        <p:spPr bwMode="auto">
          <a:xfrm>
            <a:off x="1979613" y="3284538"/>
            <a:ext cx="20875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de-DE" sz="1400"/>
              <a:t>D-Latch</a:t>
            </a:r>
          </a:p>
        </p:txBody>
      </p:sp>
      <p:sp>
        <p:nvSpPr>
          <p:cNvPr id="24827" name="Rectangle 400"/>
          <p:cNvSpPr>
            <a:spLocks noChangeArrowheads="1"/>
          </p:cNvSpPr>
          <p:nvPr/>
        </p:nvSpPr>
        <p:spPr bwMode="auto">
          <a:xfrm>
            <a:off x="4211638" y="3213100"/>
            <a:ext cx="20875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sz="1400"/>
              <a:t>Ringoszillator</a:t>
            </a:r>
          </a:p>
        </p:txBody>
      </p:sp>
      <p:sp>
        <p:nvSpPr>
          <p:cNvPr id="24828" name="Freeform 402"/>
          <p:cNvSpPr>
            <a:spLocks/>
          </p:cNvSpPr>
          <p:nvPr/>
        </p:nvSpPr>
        <p:spPr bwMode="auto">
          <a:xfrm>
            <a:off x="5237163" y="1438275"/>
            <a:ext cx="1371600" cy="1143000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829" name="Group 403"/>
          <p:cNvGrpSpPr>
            <a:grpSpLocks/>
          </p:cNvGrpSpPr>
          <p:nvPr/>
        </p:nvGrpSpPr>
        <p:grpSpPr bwMode="auto">
          <a:xfrm flipH="1">
            <a:off x="5999163" y="1666875"/>
            <a:ext cx="381000" cy="609600"/>
            <a:chOff x="1440" y="1008"/>
            <a:chExt cx="240" cy="384"/>
          </a:xfrm>
        </p:grpSpPr>
        <p:sp>
          <p:nvSpPr>
            <p:cNvPr id="24856" name="Line 404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7" name="Line 405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8" name="Freeform 406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830" name="Group 407"/>
          <p:cNvGrpSpPr>
            <a:grpSpLocks/>
          </p:cNvGrpSpPr>
          <p:nvPr/>
        </p:nvGrpSpPr>
        <p:grpSpPr bwMode="auto">
          <a:xfrm flipH="1">
            <a:off x="5237163" y="1666875"/>
            <a:ext cx="457200" cy="609600"/>
            <a:chOff x="2352" y="2208"/>
            <a:chExt cx="288" cy="384"/>
          </a:xfrm>
        </p:grpSpPr>
        <p:sp>
          <p:nvSpPr>
            <p:cNvPr id="24852" name="Line 408"/>
            <p:cNvSpPr>
              <a:spLocks noChangeShapeType="1"/>
            </p:cNvSpPr>
            <p:nvPr/>
          </p:nvSpPr>
          <p:spPr bwMode="auto">
            <a:xfrm flipH="1">
              <a:off x="2496" y="2304"/>
              <a:ext cx="0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3" name="Line 409"/>
            <p:cNvSpPr>
              <a:spLocks noChangeShapeType="1"/>
            </p:cNvSpPr>
            <p:nvPr/>
          </p:nvSpPr>
          <p:spPr bwMode="auto">
            <a:xfrm>
              <a:off x="2496" y="2400"/>
              <a:ext cx="14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4" name="Freeform 410"/>
            <p:cNvSpPr>
              <a:spLocks/>
            </p:cNvSpPr>
            <p:nvPr/>
          </p:nvSpPr>
          <p:spPr bwMode="auto">
            <a:xfrm flipH="1">
              <a:off x="2352" y="22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5" name="Oval 411"/>
            <p:cNvSpPr>
              <a:spLocks noChangeArrowheads="1"/>
            </p:cNvSpPr>
            <p:nvPr/>
          </p:nvSpPr>
          <p:spPr bwMode="auto">
            <a:xfrm>
              <a:off x="2496" y="2352"/>
              <a:ext cx="96" cy="96"/>
            </a:xfrm>
            <a:prstGeom prst="ellipse">
              <a:avLst/>
            </a:prstGeom>
            <a:solidFill>
              <a:srgbClr val="FFFF99"/>
            </a:solidFill>
            <a:ln w="222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24831" name="Line 412"/>
          <p:cNvSpPr>
            <a:spLocks noChangeShapeType="1"/>
          </p:cNvSpPr>
          <p:nvPr/>
        </p:nvSpPr>
        <p:spPr bwMode="auto">
          <a:xfrm flipH="1" flipV="1">
            <a:off x="6372225" y="1285875"/>
            <a:ext cx="0" cy="2889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2" name="Line 413"/>
          <p:cNvSpPr>
            <a:spLocks noChangeShapeType="1"/>
          </p:cNvSpPr>
          <p:nvPr/>
        </p:nvSpPr>
        <p:spPr bwMode="auto">
          <a:xfrm>
            <a:off x="5694363" y="1666875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3" name="Line 414"/>
          <p:cNvSpPr>
            <a:spLocks noChangeShapeType="1"/>
          </p:cNvSpPr>
          <p:nvPr/>
        </p:nvSpPr>
        <p:spPr bwMode="auto">
          <a:xfrm>
            <a:off x="5694363" y="2276475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4" name="Line 415"/>
          <p:cNvSpPr>
            <a:spLocks noChangeShapeType="1"/>
          </p:cNvSpPr>
          <p:nvPr/>
        </p:nvSpPr>
        <p:spPr bwMode="auto">
          <a:xfrm>
            <a:off x="5846763" y="2276475"/>
            <a:ext cx="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5" name="Line 416"/>
          <p:cNvSpPr>
            <a:spLocks noChangeShapeType="1"/>
          </p:cNvSpPr>
          <p:nvPr/>
        </p:nvSpPr>
        <p:spPr bwMode="auto">
          <a:xfrm>
            <a:off x="5846763" y="1285875"/>
            <a:ext cx="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6" name="Line 417"/>
          <p:cNvSpPr>
            <a:spLocks noChangeShapeType="1"/>
          </p:cNvSpPr>
          <p:nvPr/>
        </p:nvSpPr>
        <p:spPr bwMode="auto">
          <a:xfrm rot="10800000">
            <a:off x="4932363" y="1971675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7" name="Line 418"/>
          <p:cNvSpPr>
            <a:spLocks noChangeShapeType="1"/>
          </p:cNvSpPr>
          <p:nvPr/>
        </p:nvSpPr>
        <p:spPr bwMode="auto">
          <a:xfrm>
            <a:off x="5694363" y="1285875"/>
            <a:ext cx="822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8" name="Line 419"/>
          <p:cNvSpPr>
            <a:spLocks noChangeShapeType="1"/>
          </p:cNvSpPr>
          <p:nvPr/>
        </p:nvSpPr>
        <p:spPr bwMode="auto">
          <a:xfrm flipH="1">
            <a:off x="5999163" y="197167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9" name="Line 420"/>
          <p:cNvSpPr>
            <a:spLocks noChangeShapeType="1"/>
          </p:cNvSpPr>
          <p:nvPr/>
        </p:nvSpPr>
        <p:spPr bwMode="auto">
          <a:xfrm flipH="1">
            <a:off x="5541963" y="197167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40" name="Line 421"/>
          <p:cNvSpPr>
            <a:spLocks noChangeShapeType="1"/>
          </p:cNvSpPr>
          <p:nvPr/>
        </p:nvSpPr>
        <p:spPr bwMode="auto">
          <a:xfrm>
            <a:off x="5694363" y="1819275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41" name="AutoShape 422"/>
          <p:cNvSpPr>
            <a:spLocks noChangeArrowheads="1"/>
          </p:cNvSpPr>
          <p:nvPr/>
        </p:nvSpPr>
        <p:spPr bwMode="auto">
          <a:xfrm rot="-5400000">
            <a:off x="5884863" y="1933575"/>
            <a:ext cx="152400" cy="76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22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842" name="Text Box 423"/>
          <p:cNvSpPr txBox="1">
            <a:spLocks noChangeArrowheads="1"/>
          </p:cNvSpPr>
          <p:nvPr/>
        </p:nvSpPr>
        <p:spPr bwMode="auto">
          <a:xfrm>
            <a:off x="5402263" y="2581275"/>
            <a:ext cx="4302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1400">
                <a:latin typeface="Arial" charset="0"/>
                <a:cs typeface="Arial" charset="0"/>
              </a:rPr>
              <a:t>out</a:t>
            </a:r>
          </a:p>
        </p:txBody>
      </p:sp>
      <p:sp>
        <p:nvSpPr>
          <p:cNvPr id="24843" name="Text Box 427"/>
          <p:cNvSpPr txBox="1">
            <a:spLocks noChangeArrowheads="1"/>
          </p:cNvSpPr>
          <p:nvPr/>
        </p:nvSpPr>
        <p:spPr bwMode="auto">
          <a:xfrm>
            <a:off x="5664200" y="981075"/>
            <a:ext cx="500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1400">
                <a:latin typeface="Arial" charset="0"/>
                <a:cs typeface="Arial" charset="0"/>
              </a:rPr>
              <a:t>Vdd</a:t>
            </a:r>
          </a:p>
        </p:txBody>
      </p:sp>
      <p:sp>
        <p:nvSpPr>
          <p:cNvPr id="24844" name="Text Box 428"/>
          <p:cNvSpPr txBox="1">
            <a:spLocks noChangeArrowheads="1"/>
          </p:cNvSpPr>
          <p:nvPr/>
        </p:nvSpPr>
        <p:spPr bwMode="auto">
          <a:xfrm>
            <a:off x="4733925" y="1590675"/>
            <a:ext cx="379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1400">
                <a:latin typeface="Arial" charset="0"/>
                <a:cs typeface="Arial" charset="0"/>
              </a:rPr>
              <a:t>V</a:t>
            </a:r>
            <a:r>
              <a:rPr lang="de-DE" altLang="de-DE" sz="1400" baseline="-25000"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24845" name="Line 432"/>
          <p:cNvSpPr>
            <a:spLocks noChangeShapeType="1"/>
          </p:cNvSpPr>
          <p:nvPr/>
        </p:nvSpPr>
        <p:spPr bwMode="auto">
          <a:xfrm>
            <a:off x="6372225" y="1574800"/>
            <a:ext cx="71438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46" name="Line 433"/>
          <p:cNvSpPr>
            <a:spLocks noChangeShapeType="1"/>
          </p:cNvSpPr>
          <p:nvPr/>
        </p:nvSpPr>
        <p:spPr bwMode="auto">
          <a:xfrm flipH="1">
            <a:off x="6300788" y="1646238"/>
            <a:ext cx="142875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47" name="Line 434"/>
          <p:cNvSpPr>
            <a:spLocks noChangeShapeType="1"/>
          </p:cNvSpPr>
          <p:nvPr/>
        </p:nvSpPr>
        <p:spPr bwMode="auto">
          <a:xfrm>
            <a:off x="6300788" y="1719263"/>
            <a:ext cx="71437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48" name="Line 435"/>
          <p:cNvSpPr>
            <a:spLocks noChangeShapeType="1"/>
          </p:cNvSpPr>
          <p:nvPr/>
        </p:nvSpPr>
        <p:spPr bwMode="auto">
          <a:xfrm flipH="1" flipV="1">
            <a:off x="6372225" y="17907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49" name="Line 436"/>
          <p:cNvSpPr>
            <a:spLocks noChangeShapeType="1"/>
          </p:cNvSpPr>
          <p:nvPr/>
        </p:nvSpPr>
        <p:spPr bwMode="auto">
          <a:xfrm>
            <a:off x="6084888" y="2654300"/>
            <a:ext cx="2873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DCL</a:t>
            </a:r>
          </a:p>
        </p:txBody>
      </p:sp>
      <p:sp>
        <p:nvSpPr>
          <p:cNvPr id="24851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DF9FD68-EE4D-4F55-85FB-3FA80522B426}" type="slidenum">
              <a:rPr lang="de-DE" altLang="de-DE" sz="1400">
                <a:latin typeface="Arial" charset="0"/>
              </a:rPr>
              <a:pPr/>
              <a:t>78</a:t>
            </a:fld>
            <a:endParaRPr lang="de-DE" altLang="de-DE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09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en-US" dirty="0"/>
              <a:t>Neuromorphic silicon neuron circuits </a:t>
            </a:r>
            <a:endParaRPr lang="de-DE" dirty="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209800"/>
            <a:ext cx="3767439" cy="4267200"/>
          </a:xfrm>
          <a:prstGeom prst="rect">
            <a:avLst/>
          </a:prstGeom>
        </p:spPr>
      </p:pic>
      <p:cxnSp>
        <p:nvCxnSpPr>
          <p:cNvPr id="13" name="Gerader Verbinder 12"/>
          <p:cNvCxnSpPr/>
          <p:nvPr/>
        </p:nvCxnSpPr>
        <p:spPr bwMode="auto">
          <a:xfrm>
            <a:off x="6477000" y="3429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7260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EXNOR </a:t>
            </a:r>
            <a:r>
              <a:rPr lang="de-DE" dirty="0"/>
              <a:t>kann man mit (N)AND, (N)OR und Inverter realisieren</a:t>
            </a:r>
          </a:p>
          <a:p>
            <a:r>
              <a:rPr lang="de-DE" dirty="0" smtClean="0"/>
              <a:t>NOR kann man in NAND umwandeln.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Streng </a:t>
            </a:r>
            <a:r>
              <a:rPr lang="de-DE" dirty="0">
                <a:solidFill>
                  <a:srgbClr val="FF0000"/>
                </a:solidFill>
              </a:rPr>
              <a:t>genommen wäre z.B. NAND genug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60198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0198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65532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65532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5532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Bogen 87"/>
          <p:cNvSpPr/>
          <p:nvPr/>
        </p:nvSpPr>
        <p:spPr bwMode="auto">
          <a:xfrm flipV="1">
            <a:off x="68580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0198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60198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76962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5486400" y="2895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4" name="Ellipse 103"/>
          <p:cNvSpPr/>
          <p:nvPr/>
        </p:nvSpPr>
        <p:spPr bwMode="auto">
          <a:xfrm>
            <a:off x="62484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3429000" y="4953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3429000" y="4495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6934200" y="4419600"/>
            <a:ext cx="304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0181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www.youtube.com/watch?v=ZoT82NDpcvQ</a:t>
            </a:r>
            <a:endParaRPr lang="en-US" dirty="0" smtClean="0"/>
          </a:p>
          <a:p>
            <a:r>
              <a:rPr lang="de-DE" dirty="0"/>
              <a:t>https://www.youtube.com/watch?v=S-4Yu3pB_dk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2782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EXNOR </a:t>
            </a:r>
            <a:r>
              <a:rPr lang="de-DE" dirty="0"/>
              <a:t>kann man mit (N)AND, (N)OR und Inverter realisieren</a:t>
            </a:r>
          </a:p>
          <a:p>
            <a:r>
              <a:rPr lang="de-DE" dirty="0" smtClean="0"/>
              <a:t>NOR kann man in NAND umwandeln.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Streng </a:t>
            </a:r>
            <a:r>
              <a:rPr lang="de-DE" dirty="0">
                <a:solidFill>
                  <a:srgbClr val="FF0000"/>
                </a:solidFill>
              </a:rPr>
              <a:t>genommen wäre z.B. NAND genug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77724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Ellipse 53"/>
          <p:cNvSpPr/>
          <p:nvPr/>
        </p:nvSpPr>
        <p:spPr bwMode="auto">
          <a:xfrm>
            <a:off x="7772400" y="3733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Gleichschenkliges Dreieck 54"/>
          <p:cNvSpPr/>
          <p:nvPr/>
        </p:nvSpPr>
        <p:spPr bwMode="auto">
          <a:xfrm rot="5400000">
            <a:off x="6784848" y="3425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70866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70866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70866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73914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82296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8229600" y="5334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65532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5532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6553200" y="5257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0198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63246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391400" y="4419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103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3075</Words>
  <Application>Microsoft Office PowerPoint</Application>
  <PresentationFormat>Bildschirmpräsentation (4:3)</PresentationFormat>
  <Paragraphs>1131</Paragraphs>
  <Slides>80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80</vt:i4>
      </vt:variant>
    </vt:vector>
  </HeadingPairs>
  <TitlesOfParts>
    <vt:vector size="83" baseType="lpstr">
      <vt:lpstr>Arial</vt:lpstr>
      <vt:lpstr>Tahoma</vt:lpstr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DCL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1485</cp:revision>
  <dcterms:created xsi:type="dcterms:W3CDTF">2010-08-30T10:07:17Z</dcterms:created>
  <dcterms:modified xsi:type="dcterms:W3CDTF">2018-05-08T08:21:36Z</dcterms:modified>
</cp:coreProperties>
</file>